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3">
  <p:sldMasterIdLst>
    <p:sldMasterId id="2147483648" r:id="rId1"/>
    <p:sldMasterId id="2147483650" r:id="rId2"/>
  </p:sldMasterIdLst>
  <p:notesMasterIdLst>
    <p:notesMasterId r:id="rId29"/>
  </p:notesMasterIdLst>
  <p:handoutMasterIdLst>
    <p:handoutMasterId r:id="rId30"/>
  </p:handoutMasterIdLst>
  <p:sldIdLst>
    <p:sldId id="256" r:id="rId3"/>
    <p:sldId id="319" r:id="rId4"/>
    <p:sldId id="372" r:id="rId5"/>
    <p:sldId id="364" r:id="rId6"/>
    <p:sldId id="334" r:id="rId7"/>
    <p:sldId id="365" r:id="rId8"/>
    <p:sldId id="337" r:id="rId9"/>
    <p:sldId id="363" r:id="rId10"/>
    <p:sldId id="366" r:id="rId11"/>
    <p:sldId id="341" r:id="rId12"/>
    <p:sldId id="367" r:id="rId13"/>
    <p:sldId id="343" r:id="rId14"/>
    <p:sldId id="345" r:id="rId15"/>
    <p:sldId id="347" r:id="rId16"/>
    <p:sldId id="368" r:id="rId17"/>
    <p:sldId id="369" r:id="rId18"/>
    <p:sldId id="370" r:id="rId19"/>
    <p:sldId id="353" r:id="rId20"/>
    <p:sldId id="326" r:id="rId21"/>
    <p:sldId id="338" r:id="rId22"/>
    <p:sldId id="333" r:id="rId23"/>
    <p:sldId id="330" r:id="rId24"/>
    <p:sldId id="324" r:id="rId25"/>
    <p:sldId id="340" r:id="rId26"/>
    <p:sldId id="358" r:id="rId27"/>
    <p:sldId id="371" r:id="rId28"/>
  </p:sldIdLst>
  <p:sldSz cx="9144000" cy="6858000" type="screen4x3"/>
  <p:notesSz cx="6805613" cy="9939338"/>
  <p:custDataLst>
    <p:tags r:id="rId31"/>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76199" autoAdjust="0"/>
  </p:normalViewPr>
  <p:slideViewPr>
    <p:cSldViewPr>
      <p:cViewPr varScale="1">
        <p:scale>
          <a:sx n="62" d="100"/>
          <a:sy n="62" d="100"/>
        </p:scale>
        <p:origin x="1421" y="53"/>
      </p:cViewPr>
      <p:guideLst>
        <p:guide orient="horz" pos="2160"/>
        <p:guide pos="2880"/>
      </p:guideLst>
    </p:cSldViewPr>
  </p:slideViewPr>
  <p:outlineViewPr>
    <p:cViewPr>
      <p:scale>
        <a:sx n="33" d="100"/>
        <a:sy n="33" d="100"/>
      </p:scale>
      <p:origin x="0" y="3666"/>
    </p:cViewPr>
  </p:outlineViewPr>
  <p:notesTextViewPr>
    <p:cViewPr>
      <p:scale>
        <a:sx n="100" d="100"/>
        <a:sy n="100" d="100"/>
      </p:scale>
      <p:origin x="0" y="0"/>
    </p:cViewPr>
  </p:notesTextViewPr>
  <p:notesViewPr>
    <p:cSldViewPr>
      <p:cViewPr varScale="1">
        <p:scale>
          <a:sx n="52" d="100"/>
          <a:sy n="52" d="100"/>
        </p:scale>
        <p:origin x="-2892" y="-10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6967"/>
          </a:xfrm>
          <a:prstGeom prst="rect">
            <a:avLst/>
          </a:prstGeom>
        </p:spPr>
        <p:txBody>
          <a:bodyPr vert="horz" lIns="95677" tIns="47839" rIns="95677" bIns="47839" rtlCol="0"/>
          <a:lstStyle>
            <a:lvl1pPr algn="l">
              <a:defRPr sz="1300"/>
            </a:lvl1pPr>
          </a:lstStyle>
          <a:p>
            <a:r>
              <a:rPr lang="fr-FR"/>
              <a:t>Formation des équipes des Career Centers  Concilier vie professionnelle - vie privée </a:t>
            </a:r>
            <a:endParaRPr lang="fr-FR" dirty="0"/>
          </a:p>
        </p:txBody>
      </p:sp>
      <p:sp>
        <p:nvSpPr>
          <p:cNvPr id="3" name="Espace réservé de la date 2"/>
          <p:cNvSpPr>
            <a:spLocks noGrp="1"/>
          </p:cNvSpPr>
          <p:nvPr>
            <p:ph type="dt" sz="quarter" idx="1"/>
          </p:nvPr>
        </p:nvSpPr>
        <p:spPr>
          <a:xfrm>
            <a:off x="3854940" y="1"/>
            <a:ext cx="2949099" cy="496967"/>
          </a:xfrm>
          <a:prstGeom prst="rect">
            <a:avLst/>
          </a:prstGeom>
        </p:spPr>
        <p:txBody>
          <a:bodyPr vert="horz" lIns="95677" tIns="47839" rIns="95677" bIns="47839" rtlCol="0"/>
          <a:lstStyle>
            <a:lvl1pPr algn="r">
              <a:defRPr sz="1300"/>
            </a:lvl1pPr>
          </a:lstStyle>
          <a:p>
            <a:fld id="{83C65D29-2BDB-4E83-83FE-35610CA72BDB}" type="datetimeFigureOut">
              <a:rPr lang="fr-FR" smtClean="0"/>
              <a:pPr/>
              <a:t>19/06/2019</a:t>
            </a:fld>
            <a:endParaRPr lang="fr-FR" dirty="0"/>
          </a:p>
        </p:txBody>
      </p:sp>
      <p:sp>
        <p:nvSpPr>
          <p:cNvPr id="4" name="Espace réservé du pied de page 3"/>
          <p:cNvSpPr>
            <a:spLocks noGrp="1"/>
          </p:cNvSpPr>
          <p:nvPr>
            <p:ph type="ftr" sz="quarter" idx="2"/>
          </p:nvPr>
        </p:nvSpPr>
        <p:spPr>
          <a:xfrm>
            <a:off x="0" y="9440647"/>
            <a:ext cx="2949099" cy="496967"/>
          </a:xfrm>
          <a:prstGeom prst="rect">
            <a:avLst/>
          </a:prstGeom>
        </p:spPr>
        <p:txBody>
          <a:bodyPr vert="horz" lIns="95677" tIns="47839" rIns="95677" bIns="47839" rtlCol="0" anchor="b"/>
          <a:lstStyle>
            <a:lvl1pPr algn="l">
              <a:defRPr sz="1300"/>
            </a:lvl1pPr>
          </a:lstStyle>
          <a:p>
            <a:endParaRPr lang="fr-FR" dirty="0"/>
          </a:p>
        </p:txBody>
      </p:sp>
      <p:sp>
        <p:nvSpPr>
          <p:cNvPr id="5" name="Espace réservé du numéro de diapositive 4"/>
          <p:cNvSpPr>
            <a:spLocks noGrp="1"/>
          </p:cNvSpPr>
          <p:nvPr>
            <p:ph type="sldNum" sz="quarter" idx="3"/>
          </p:nvPr>
        </p:nvSpPr>
        <p:spPr>
          <a:xfrm>
            <a:off x="3854940" y="9440647"/>
            <a:ext cx="2949099" cy="496967"/>
          </a:xfrm>
          <a:prstGeom prst="rect">
            <a:avLst/>
          </a:prstGeom>
        </p:spPr>
        <p:txBody>
          <a:bodyPr vert="horz" lIns="95677" tIns="47839" rIns="95677" bIns="47839" rtlCol="0" anchor="b"/>
          <a:lstStyle>
            <a:lvl1pPr algn="r">
              <a:defRPr sz="1300"/>
            </a:lvl1pPr>
          </a:lstStyle>
          <a:p>
            <a:fld id="{12AC3C5A-718A-4756-A6A6-4C23459D5E79}" type="slidenum">
              <a:rPr lang="fr-FR" smtClean="0"/>
              <a:pPr/>
              <a:t>‹N°›</a:t>
            </a:fld>
            <a:endParaRPr lang="fr-FR" dirty="0"/>
          </a:p>
        </p:txBody>
      </p:sp>
    </p:spTree>
    <p:extLst>
      <p:ext uri="{BB962C8B-B14F-4D97-AF65-F5344CB8AC3E}">
        <p14:creationId xmlns:p14="http://schemas.microsoft.com/office/powerpoint/2010/main" val="98964211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6967"/>
          </a:xfrm>
          <a:prstGeom prst="rect">
            <a:avLst/>
          </a:prstGeom>
        </p:spPr>
        <p:txBody>
          <a:bodyPr vert="horz" lIns="95677" tIns="47839" rIns="95677" bIns="47839" rtlCol="0"/>
          <a:lstStyle>
            <a:lvl1pPr algn="l">
              <a:defRPr sz="1300"/>
            </a:lvl1pPr>
          </a:lstStyle>
          <a:p>
            <a:r>
              <a:rPr lang="fr-FR"/>
              <a:t>Formation des équipes des Career Centers  Concilier vie professionnelle - vie privée </a:t>
            </a:r>
            <a:endParaRPr lang="fr-FR" dirty="0"/>
          </a:p>
        </p:txBody>
      </p:sp>
      <p:sp>
        <p:nvSpPr>
          <p:cNvPr id="3" name="Espace réservé de la date 2"/>
          <p:cNvSpPr>
            <a:spLocks noGrp="1"/>
          </p:cNvSpPr>
          <p:nvPr>
            <p:ph type="dt" idx="1"/>
          </p:nvPr>
        </p:nvSpPr>
        <p:spPr>
          <a:xfrm>
            <a:off x="3854940" y="1"/>
            <a:ext cx="2949099" cy="496967"/>
          </a:xfrm>
          <a:prstGeom prst="rect">
            <a:avLst/>
          </a:prstGeom>
        </p:spPr>
        <p:txBody>
          <a:bodyPr vert="horz" lIns="95677" tIns="47839" rIns="95677" bIns="47839" rtlCol="0"/>
          <a:lstStyle>
            <a:lvl1pPr algn="r">
              <a:defRPr sz="1300"/>
            </a:lvl1pPr>
          </a:lstStyle>
          <a:p>
            <a:fld id="{4AEE9F49-4CBA-4CF0-B0AD-D46E4E9BE50E}" type="datetimeFigureOut">
              <a:rPr lang="fr-FR" smtClean="0"/>
              <a:pPr/>
              <a:t>19/06/2019</a:t>
            </a:fld>
            <a:endParaRPr lang="fr-FR" dirty="0"/>
          </a:p>
        </p:txBody>
      </p:sp>
      <p:sp>
        <p:nvSpPr>
          <p:cNvPr id="4" name="Espace réservé de l'image des diapositives 3"/>
          <p:cNvSpPr>
            <a:spLocks noGrp="1" noRot="1" noChangeAspect="1"/>
          </p:cNvSpPr>
          <p:nvPr>
            <p:ph type="sldImg" idx="2"/>
          </p:nvPr>
        </p:nvSpPr>
        <p:spPr>
          <a:xfrm>
            <a:off x="919163" y="746125"/>
            <a:ext cx="4967287" cy="3725863"/>
          </a:xfrm>
          <a:prstGeom prst="rect">
            <a:avLst/>
          </a:prstGeom>
          <a:noFill/>
          <a:ln w="12700">
            <a:solidFill>
              <a:prstClr val="black"/>
            </a:solidFill>
          </a:ln>
        </p:spPr>
        <p:txBody>
          <a:bodyPr vert="horz" lIns="95677" tIns="47839" rIns="95677" bIns="47839" rtlCol="0" anchor="ctr"/>
          <a:lstStyle/>
          <a:p>
            <a:endParaRPr lang="fr-FR" dirty="0"/>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5677" tIns="47839" rIns="95677" bIns="47839"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0647"/>
            <a:ext cx="2949099" cy="496967"/>
          </a:xfrm>
          <a:prstGeom prst="rect">
            <a:avLst/>
          </a:prstGeom>
        </p:spPr>
        <p:txBody>
          <a:bodyPr vert="horz" lIns="95677" tIns="47839" rIns="95677" bIns="47839" rtlCol="0" anchor="b"/>
          <a:lstStyle>
            <a:lvl1pPr algn="l">
              <a:defRPr sz="1300"/>
            </a:lvl1pPr>
          </a:lstStyle>
          <a:p>
            <a:endParaRPr lang="fr-FR" dirty="0"/>
          </a:p>
        </p:txBody>
      </p:sp>
      <p:sp>
        <p:nvSpPr>
          <p:cNvPr id="7" name="Espace réservé du numéro de diapositive 6"/>
          <p:cNvSpPr>
            <a:spLocks noGrp="1"/>
          </p:cNvSpPr>
          <p:nvPr>
            <p:ph type="sldNum" sz="quarter" idx="5"/>
          </p:nvPr>
        </p:nvSpPr>
        <p:spPr>
          <a:xfrm>
            <a:off x="3854940" y="9440647"/>
            <a:ext cx="2949099" cy="496967"/>
          </a:xfrm>
          <a:prstGeom prst="rect">
            <a:avLst/>
          </a:prstGeom>
        </p:spPr>
        <p:txBody>
          <a:bodyPr vert="horz" lIns="95677" tIns="47839" rIns="95677" bIns="47839" rtlCol="0" anchor="b"/>
          <a:lstStyle>
            <a:lvl1pPr algn="r">
              <a:defRPr sz="1300"/>
            </a:lvl1pPr>
          </a:lstStyle>
          <a:p>
            <a:fld id="{6CB02158-BDFA-44BE-BF3F-DECF2063EFE4}" type="slidenum">
              <a:rPr lang="fr-FR" smtClean="0"/>
              <a:pPr/>
              <a:t>‹N°›</a:t>
            </a:fld>
            <a:endParaRPr lang="fr-FR" dirty="0"/>
          </a:p>
        </p:txBody>
      </p:sp>
    </p:spTree>
    <p:extLst>
      <p:ext uri="{BB962C8B-B14F-4D97-AF65-F5344CB8AC3E}">
        <p14:creationId xmlns:p14="http://schemas.microsoft.com/office/powerpoint/2010/main" val="270080535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aseline="0" dirty="0"/>
          </a:p>
        </p:txBody>
      </p:sp>
      <p:sp>
        <p:nvSpPr>
          <p:cNvPr id="4" name="Espace réservé de l'en-tête 3"/>
          <p:cNvSpPr>
            <a:spLocks noGrp="1"/>
          </p:cNvSpPr>
          <p:nvPr>
            <p:ph type="hdr" sz="quarter" idx="10"/>
          </p:nvPr>
        </p:nvSpPr>
        <p:spPr/>
        <p:txBody>
          <a:bodyPr/>
          <a:lstStyle/>
          <a:p>
            <a:r>
              <a:rPr lang="fr-FR" dirty="0"/>
              <a:t>Formation des équipes des Career Centers  Concilier vie professionnelle - vie privée </a:t>
            </a:r>
          </a:p>
        </p:txBody>
      </p:sp>
      <p:sp>
        <p:nvSpPr>
          <p:cNvPr id="5" name="Espace réservé du numéro de diapositive 4"/>
          <p:cNvSpPr>
            <a:spLocks noGrp="1"/>
          </p:cNvSpPr>
          <p:nvPr>
            <p:ph type="sldNum" sz="quarter" idx="11"/>
          </p:nvPr>
        </p:nvSpPr>
        <p:spPr/>
        <p:txBody>
          <a:bodyPr/>
          <a:lstStyle/>
          <a:p>
            <a:fld id="{6CB02158-BDFA-44BE-BF3F-DECF2063EFE4}" type="slidenum">
              <a:rPr lang="fr-FR" smtClean="0"/>
              <a:pPr/>
              <a:t>0</a:t>
            </a:fld>
            <a:endParaRPr lang="fr-FR" dirty="0"/>
          </a:p>
        </p:txBody>
      </p:sp>
    </p:spTree>
    <p:extLst>
      <p:ext uri="{BB962C8B-B14F-4D97-AF65-F5344CB8AC3E}">
        <p14:creationId xmlns:p14="http://schemas.microsoft.com/office/powerpoint/2010/main" val="3856988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CB02158-BDFA-44BE-BF3F-DECF2063EFE4}" type="slidenum">
              <a:rPr lang="fr-FR" smtClean="0"/>
              <a:pPr/>
              <a:t>14</a:t>
            </a:fld>
            <a:endParaRPr lang="fr-FR" dirty="0"/>
          </a:p>
        </p:txBody>
      </p:sp>
      <p:sp>
        <p:nvSpPr>
          <p:cNvPr id="5" name="Espace réservé de l'en-tête 4">
            <a:extLst>
              <a:ext uri="{FF2B5EF4-FFF2-40B4-BE49-F238E27FC236}">
                <a16:creationId xmlns="" xmlns:a16="http://schemas.microsoft.com/office/drawing/2014/main" id="{16CFB446-6E58-4D35-A99E-D814E4844FAB}"/>
              </a:ext>
            </a:extLst>
          </p:cNvPr>
          <p:cNvSpPr>
            <a:spLocks noGrp="1"/>
          </p:cNvSpPr>
          <p:nvPr>
            <p:ph type="hdr" sz="quarter" idx="11"/>
          </p:nvPr>
        </p:nvSpPr>
        <p:spPr/>
        <p:txBody>
          <a:bodyPr/>
          <a:lstStyle/>
          <a:p>
            <a:r>
              <a:rPr lang="fr-FR"/>
              <a:t>Formation des équipes des Career Centers  Concilier vie professionnelle - vie privée </a:t>
            </a:r>
            <a:endParaRPr lang="fr-FR" dirty="0"/>
          </a:p>
        </p:txBody>
      </p:sp>
    </p:spTree>
    <p:extLst>
      <p:ext uri="{BB962C8B-B14F-4D97-AF65-F5344CB8AC3E}">
        <p14:creationId xmlns:p14="http://schemas.microsoft.com/office/powerpoint/2010/main" val="3393060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CB02158-BDFA-44BE-BF3F-DECF2063EFE4}" type="slidenum">
              <a:rPr lang="fr-FR" smtClean="0"/>
              <a:pPr/>
              <a:t>15</a:t>
            </a:fld>
            <a:endParaRPr lang="fr-FR" dirty="0"/>
          </a:p>
        </p:txBody>
      </p:sp>
      <p:sp>
        <p:nvSpPr>
          <p:cNvPr id="5" name="Espace réservé de l'en-tête 4">
            <a:extLst>
              <a:ext uri="{FF2B5EF4-FFF2-40B4-BE49-F238E27FC236}">
                <a16:creationId xmlns="" xmlns:a16="http://schemas.microsoft.com/office/drawing/2014/main" id="{16CFB446-6E58-4D35-A99E-D814E4844FAB}"/>
              </a:ext>
            </a:extLst>
          </p:cNvPr>
          <p:cNvSpPr>
            <a:spLocks noGrp="1"/>
          </p:cNvSpPr>
          <p:nvPr>
            <p:ph type="hdr" sz="quarter" idx="11"/>
          </p:nvPr>
        </p:nvSpPr>
        <p:spPr/>
        <p:txBody>
          <a:bodyPr/>
          <a:lstStyle/>
          <a:p>
            <a:r>
              <a:rPr lang="fr-FR"/>
              <a:t>Formation des équipes des Career Centers  Concilier vie professionnelle - vie privée </a:t>
            </a:r>
            <a:endParaRPr lang="fr-FR" dirty="0"/>
          </a:p>
        </p:txBody>
      </p:sp>
    </p:spTree>
    <p:extLst>
      <p:ext uri="{BB962C8B-B14F-4D97-AF65-F5344CB8AC3E}">
        <p14:creationId xmlns:p14="http://schemas.microsoft.com/office/powerpoint/2010/main" val="1807834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CB02158-BDFA-44BE-BF3F-DECF2063EFE4}" type="slidenum">
              <a:rPr lang="fr-FR" smtClean="0"/>
              <a:pPr/>
              <a:t>16</a:t>
            </a:fld>
            <a:endParaRPr lang="fr-FR" dirty="0"/>
          </a:p>
        </p:txBody>
      </p:sp>
      <p:sp>
        <p:nvSpPr>
          <p:cNvPr id="5" name="Espace réservé de l'en-tête 4">
            <a:extLst>
              <a:ext uri="{FF2B5EF4-FFF2-40B4-BE49-F238E27FC236}">
                <a16:creationId xmlns="" xmlns:a16="http://schemas.microsoft.com/office/drawing/2014/main" id="{16CFB446-6E58-4D35-A99E-D814E4844FAB}"/>
              </a:ext>
            </a:extLst>
          </p:cNvPr>
          <p:cNvSpPr>
            <a:spLocks noGrp="1"/>
          </p:cNvSpPr>
          <p:nvPr>
            <p:ph type="hdr" sz="quarter" idx="11"/>
          </p:nvPr>
        </p:nvSpPr>
        <p:spPr/>
        <p:txBody>
          <a:bodyPr/>
          <a:lstStyle/>
          <a:p>
            <a:r>
              <a:rPr lang="fr-FR"/>
              <a:t>Formation des équipes des Career Centers  Concilier vie professionnelle - vie privée </a:t>
            </a:r>
            <a:endParaRPr lang="fr-FR" dirty="0"/>
          </a:p>
        </p:txBody>
      </p:sp>
    </p:spTree>
    <p:extLst>
      <p:ext uri="{BB962C8B-B14F-4D97-AF65-F5344CB8AC3E}">
        <p14:creationId xmlns:p14="http://schemas.microsoft.com/office/powerpoint/2010/main" val="3708937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Posez ouvertement la question aux participants, les notions d’accomplissement, d’équilibre, bien-être, bonheur devraient arriver très rapidement dans les réponses. </a:t>
            </a:r>
          </a:p>
          <a:p>
            <a:r>
              <a:rPr lang="fr-FR" dirty="0"/>
              <a:t>Faites la transition en expliquant que vous allez justement vous intéresser de plus près à ce que le bonheur, l’accomplissement signifie pour chacun d’entre nous. </a:t>
            </a:r>
          </a:p>
          <a:p>
            <a:r>
              <a:rPr lang="fr-FR" dirty="0"/>
              <a:t>Car trouver le bon équilibre en vie professionnelle et vie privée nous pousse à </a:t>
            </a:r>
          </a:p>
          <a:p>
            <a:endParaRPr lang="fr-FR" dirty="0"/>
          </a:p>
        </p:txBody>
      </p:sp>
      <p:sp>
        <p:nvSpPr>
          <p:cNvPr id="4" name="Espace réservé de l'en-tête 3"/>
          <p:cNvSpPr>
            <a:spLocks noGrp="1"/>
          </p:cNvSpPr>
          <p:nvPr>
            <p:ph type="hdr" sz="quarter" idx="10"/>
          </p:nvPr>
        </p:nvSpPr>
        <p:spPr/>
        <p:txBody>
          <a:bodyPr/>
          <a:lstStyle/>
          <a:p>
            <a:r>
              <a:rPr lang="fr-FR" dirty="0"/>
              <a:t>Formation des équipes des Career Centers  Concilier vie professionnelle - vie privée </a:t>
            </a:r>
          </a:p>
        </p:txBody>
      </p:sp>
      <p:sp>
        <p:nvSpPr>
          <p:cNvPr id="5" name="Espace réservé du numéro de diapositive 4"/>
          <p:cNvSpPr>
            <a:spLocks noGrp="1"/>
          </p:cNvSpPr>
          <p:nvPr>
            <p:ph type="sldNum" sz="quarter" idx="11"/>
          </p:nvPr>
        </p:nvSpPr>
        <p:spPr/>
        <p:txBody>
          <a:bodyPr/>
          <a:lstStyle/>
          <a:p>
            <a:fld id="{6CB02158-BDFA-44BE-BF3F-DECF2063EFE4}" type="slidenum">
              <a:rPr lang="fr-FR" smtClean="0"/>
              <a:pPr/>
              <a:t>17</a:t>
            </a:fld>
            <a:endParaRPr lang="fr-FR" dirty="0"/>
          </a:p>
        </p:txBody>
      </p:sp>
    </p:spTree>
    <p:extLst>
      <p:ext uri="{BB962C8B-B14F-4D97-AF65-F5344CB8AC3E}">
        <p14:creationId xmlns:p14="http://schemas.microsoft.com/office/powerpoint/2010/main" val="41175365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Chaque participants partage ses mots clés – ensuite présentez les 8 domaines habituellement considérés comme les plus importants de notre vie </a:t>
            </a:r>
          </a:p>
        </p:txBody>
      </p:sp>
      <p:sp>
        <p:nvSpPr>
          <p:cNvPr id="4" name="Espace réservé de l'en-tête 3"/>
          <p:cNvSpPr>
            <a:spLocks noGrp="1"/>
          </p:cNvSpPr>
          <p:nvPr>
            <p:ph type="hdr" sz="quarter" idx="10"/>
          </p:nvPr>
        </p:nvSpPr>
        <p:spPr/>
        <p:txBody>
          <a:bodyPr/>
          <a:lstStyle/>
          <a:p>
            <a:r>
              <a:rPr lang="fr-FR" dirty="0"/>
              <a:t>Formation des équipes des Career Centers  Concilier vie professionnelle - vie privée </a:t>
            </a:r>
          </a:p>
        </p:txBody>
      </p:sp>
      <p:sp>
        <p:nvSpPr>
          <p:cNvPr id="5" name="Espace réservé du numéro de diapositive 4"/>
          <p:cNvSpPr>
            <a:spLocks noGrp="1"/>
          </p:cNvSpPr>
          <p:nvPr>
            <p:ph type="sldNum" sz="quarter" idx="11"/>
          </p:nvPr>
        </p:nvSpPr>
        <p:spPr/>
        <p:txBody>
          <a:bodyPr/>
          <a:lstStyle/>
          <a:p>
            <a:fld id="{6CB02158-BDFA-44BE-BF3F-DECF2063EFE4}" type="slidenum">
              <a:rPr lang="fr-FR" smtClean="0"/>
              <a:pPr/>
              <a:t>18</a:t>
            </a:fld>
            <a:endParaRPr lang="fr-FR" dirty="0"/>
          </a:p>
        </p:txBody>
      </p:sp>
    </p:spTree>
    <p:extLst>
      <p:ext uri="{BB962C8B-B14F-4D97-AF65-F5344CB8AC3E}">
        <p14:creationId xmlns:p14="http://schemas.microsoft.com/office/powerpoint/2010/main" val="3780692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Il est important de noter que ces domaines évoluent en fonction de l’âge, de ses expériences. Ce que l’on considère important aujourd’hui, le sera peut être moins demain. C’est une question qu’il faut donc se poser régulièrement </a:t>
            </a:r>
          </a:p>
        </p:txBody>
      </p:sp>
      <p:sp>
        <p:nvSpPr>
          <p:cNvPr id="4" name="Espace réservé de l'en-tête 3"/>
          <p:cNvSpPr>
            <a:spLocks noGrp="1"/>
          </p:cNvSpPr>
          <p:nvPr>
            <p:ph type="hdr" sz="quarter" idx="10"/>
          </p:nvPr>
        </p:nvSpPr>
        <p:spPr/>
        <p:txBody>
          <a:bodyPr/>
          <a:lstStyle/>
          <a:p>
            <a:r>
              <a:rPr lang="fr-FR" dirty="0"/>
              <a:t>Formation des équipes des Career Centers  Concilier vie professionnelle - vie privée </a:t>
            </a:r>
          </a:p>
        </p:txBody>
      </p:sp>
      <p:sp>
        <p:nvSpPr>
          <p:cNvPr id="5" name="Espace réservé du numéro de diapositive 4"/>
          <p:cNvSpPr>
            <a:spLocks noGrp="1"/>
          </p:cNvSpPr>
          <p:nvPr>
            <p:ph type="sldNum" sz="quarter" idx="11"/>
          </p:nvPr>
        </p:nvSpPr>
        <p:spPr/>
        <p:txBody>
          <a:bodyPr/>
          <a:lstStyle/>
          <a:p>
            <a:fld id="{6CB02158-BDFA-44BE-BF3F-DECF2063EFE4}" type="slidenum">
              <a:rPr lang="fr-FR" smtClean="0"/>
              <a:pPr/>
              <a:t>19</a:t>
            </a:fld>
            <a:endParaRPr lang="fr-FR" dirty="0"/>
          </a:p>
        </p:txBody>
      </p:sp>
    </p:spTree>
    <p:extLst>
      <p:ext uri="{BB962C8B-B14F-4D97-AF65-F5344CB8AC3E}">
        <p14:creationId xmlns:p14="http://schemas.microsoft.com/office/powerpoint/2010/main" val="3856099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Partagez votre roue</a:t>
            </a:r>
          </a:p>
        </p:txBody>
      </p:sp>
      <p:sp>
        <p:nvSpPr>
          <p:cNvPr id="4" name="Espace réservé du numéro de diapositive 3"/>
          <p:cNvSpPr>
            <a:spLocks noGrp="1"/>
          </p:cNvSpPr>
          <p:nvPr>
            <p:ph type="sldNum" sz="quarter" idx="10"/>
          </p:nvPr>
        </p:nvSpPr>
        <p:spPr/>
        <p:txBody>
          <a:bodyPr/>
          <a:lstStyle/>
          <a:p>
            <a:fld id="{6CB02158-BDFA-44BE-BF3F-DECF2063EFE4}" type="slidenum">
              <a:rPr lang="fr-FR" smtClean="0"/>
              <a:pPr/>
              <a:t>21</a:t>
            </a:fld>
            <a:endParaRPr lang="fr-FR" dirty="0"/>
          </a:p>
        </p:txBody>
      </p:sp>
      <p:sp>
        <p:nvSpPr>
          <p:cNvPr id="5" name="Espace réservé de l'en-tête 4">
            <a:extLst>
              <a:ext uri="{FF2B5EF4-FFF2-40B4-BE49-F238E27FC236}">
                <a16:creationId xmlns="" xmlns:a16="http://schemas.microsoft.com/office/drawing/2014/main" id="{3B2963A0-816D-47C2-9B35-D141C400AE39}"/>
              </a:ext>
            </a:extLst>
          </p:cNvPr>
          <p:cNvSpPr>
            <a:spLocks noGrp="1"/>
          </p:cNvSpPr>
          <p:nvPr>
            <p:ph type="hdr" sz="quarter" idx="11"/>
          </p:nvPr>
        </p:nvSpPr>
        <p:spPr/>
        <p:txBody>
          <a:bodyPr/>
          <a:lstStyle/>
          <a:p>
            <a:r>
              <a:rPr lang="fr-FR" dirty="0"/>
              <a:t>Formation des équipes des Career Centers  Concilier vie professionnelle - vie privée </a:t>
            </a:r>
          </a:p>
        </p:txBody>
      </p:sp>
    </p:spTree>
    <p:extLst>
      <p:ext uri="{BB962C8B-B14F-4D97-AF65-F5344CB8AC3E}">
        <p14:creationId xmlns:p14="http://schemas.microsoft.com/office/powerpoint/2010/main" val="4174383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Vous avez clairement identifié et visualisé vos priorités (les changements que vous souhaitez apporter dans votre vie). Pour un maximum d’efficacité fixez-vous 3 priorités. Choisissez les 3 domaines les plus importants pour vous pour augmenter votre niveau de bonheur.</a:t>
            </a:r>
          </a:p>
        </p:txBody>
      </p:sp>
      <p:sp>
        <p:nvSpPr>
          <p:cNvPr id="4" name="Espace réservé du numéro de diapositive 3"/>
          <p:cNvSpPr>
            <a:spLocks noGrp="1"/>
          </p:cNvSpPr>
          <p:nvPr>
            <p:ph type="sldNum" sz="quarter" idx="10"/>
          </p:nvPr>
        </p:nvSpPr>
        <p:spPr/>
        <p:txBody>
          <a:bodyPr/>
          <a:lstStyle/>
          <a:p>
            <a:fld id="{6CB02158-BDFA-44BE-BF3F-DECF2063EFE4}" type="slidenum">
              <a:rPr lang="fr-FR" smtClean="0"/>
              <a:pPr/>
              <a:t>22</a:t>
            </a:fld>
            <a:endParaRPr lang="fr-FR" dirty="0"/>
          </a:p>
        </p:txBody>
      </p:sp>
      <p:sp>
        <p:nvSpPr>
          <p:cNvPr id="5" name="Espace réservé de l'en-tête 4">
            <a:extLst>
              <a:ext uri="{FF2B5EF4-FFF2-40B4-BE49-F238E27FC236}">
                <a16:creationId xmlns="" xmlns:a16="http://schemas.microsoft.com/office/drawing/2014/main" id="{CE7B73C1-5E93-4036-B55E-7531BD562683}"/>
              </a:ext>
            </a:extLst>
          </p:cNvPr>
          <p:cNvSpPr>
            <a:spLocks noGrp="1"/>
          </p:cNvSpPr>
          <p:nvPr>
            <p:ph type="hdr" sz="quarter" idx="11"/>
          </p:nvPr>
        </p:nvSpPr>
        <p:spPr/>
        <p:txBody>
          <a:bodyPr/>
          <a:lstStyle/>
          <a:p>
            <a:r>
              <a:rPr lang="fr-FR" dirty="0"/>
              <a:t>Formation des équipes des Career Centers  Concilier vie professionnelle - vie privée </a:t>
            </a:r>
          </a:p>
        </p:txBody>
      </p:sp>
    </p:spTree>
    <p:extLst>
      <p:ext uri="{BB962C8B-B14F-4D97-AF65-F5344CB8AC3E}">
        <p14:creationId xmlns:p14="http://schemas.microsoft.com/office/powerpoint/2010/main" val="2628672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Vous avez clairement identifié et visualisé vos priorités (les changements que vous souhaitez apporter dans votre vie). Pour un maximum d’efficacité fixez-vous 3 priorités. Choisissez les 3 domaines les plus importants pour vous pour augmenter votre niveau de bonheur.</a:t>
            </a:r>
          </a:p>
        </p:txBody>
      </p:sp>
      <p:sp>
        <p:nvSpPr>
          <p:cNvPr id="4" name="Espace réservé du numéro de diapositive 3"/>
          <p:cNvSpPr>
            <a:spLocks noGrp="1"/>
          </p:cNvSpPr>
          <p:nvPr>
            <p:ph type="sldNum" sz="quarter" idx="10"/>
          </p:nvPr>
        </p:nvSpPr>
        <p:spPr/>
        <p:txBody>
          <a:bodyPr/>
          <a:lstStyle/>
          <a:p>
            <a:fld id="{6CB02158-BDFA-44BE-BF3F-DECF2063EFE4}" type="slidenum">
              <a:rPr lang="fr-FR" smtClean="0"/>
              <a:pPr/>
              <a:t>23</a:t>
            </a:fld>
            <a:endParaRPr lang="fr-FR" dirty="0"/>
          </a:p>
        </p:txBody>
      </p:sp>
      <p:sp>
        <p:nvSpPr>
          <p:cNvPr id="5" name="Espace réservé de l'en-tête 4">
            <a:extLst>
              <a:ext uri="{FF2B5EF4-FFF2-40B4-BE49-F238E27FC236}">
                <a16:creationId xmlns="" xmlns:a16="http://schemas.microsoft.com/office/drawing/2014/main" id="{2FAFA423-20FB-4BAD-81C7-849E1C091C85}"/>
              </a:ext>
            </a:extLst>
          </p:cNvPr>
          <p:cNvSpPr>
            <a:spLocks noGrp="1"/>
          </p:cNvSpPr>
          <p:nvPr>
            <p:ph type="hdr" sz="quarter" idx="11"/>
          </p:nvPr>
        </p:nvSpPr>
        <p:spPr/>
        <p:txBody>
          <a:bodyPr/>
          <a:lstStyle/>
          <a:p>
            <a:r>
              <a:rPr lang="fr-FR" dirty="0"/>
              <a:t>Formation des équipes des Career Centers  Concilier vie professionnelle - vie privée </a:t>
            </a:r>
          </a:p>
        </p:txBody>
      </p:sp>
    </p:spTree>
    <p:extLst>
      <p:ext uri="{BB962C8B-B14F-4D97-AF65-F5344CB8AC3E}">
        <p14:creationId xmlns:p14="http://schemas.microsoft.com/office/powerpoint/2010/main" val="3669962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r>
              <a:rPr lang="fr-FR"/>
              <a:t>Formation des équipes des Career Centers  Concilier vie professionnelle - vie privée </a:t>
            </a:r>
            <a:endParaRPr lang="fr-FR" dirty="0"/>
          </a:p>
        </p:txBody>
      </p:sp>
      <p:sp>
        <p:nvSpPr>
          <p:cNvPr id="5" name="Espace réservé du numéro de diapositive 4"/>
          <p:cNvSpPr>
            <a:spLocks noGrp="1"/>
          </p:cNvSpPr>
          <p:nvPr>
            <p:ph type="sldNum" sz="quarter" idx="11"/>
          </p:nvPr>
        </p:nvSpPr>
        <p:spPr/>
        <p:txBody>
          <a:bodyPr/>
          <a:lstStyle/>
          <a:p>
            <a:fld id="{6CB02158-BDFA-44BE-BF3F-DECF2063EFE4}" type="slidenum">
              <a:rPr lang="fr-FR" smtClean="0"/>
              <a:pPr/>
              <a:t>24</a:t>
            </a:fld>
            <a:endParaRPr lang="fr-FR" dirty="0"/>
          </a:p>
        </p:txBody>
      </p:sp>
    </p:spTree>
    <p:extLst>
      <p:ext uri="{BB962C8B-B14F-4D97-AF65-F5344CB8AC3E}">
        <p14:creationId xmlns:p14="http://schemas.microsoft.com/office/powerpoint/2010/main" val="473325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r>
              <a:rPr lang="fr-FR" dirty="0"/>
              <a:t>Formation des équipes des Career Centers  Concilier vie professionnelle - vie privée </a:t>
            </a:r>
          </a:p>
        </p:txBody>
      </p:sp>
      <p:sp>
        <p:nvSpPr>
          <p:cNvPr id="5" name="Espace réservé du numéro de diapositive 4"/>
          <p:cNvSpPr>
            <a:spLocks noGrp="1"/>
          </p:cNvSpPr>
          <p:nvPr>
            <p:ph type="sldNum" sz="quarter" idx="11"/>
          </p:nvPr>
        </p:nvSpPr>
        <p:spPr/>
        <p:txBody>
          <a:bodyPr/>
          <a:lstStyle/>
          <a:p>
            <a:fld id="{6CB02158-BDFA-44BE-BF3F-DECF2063EFE4}" type="slidenum">
              <a:rPr lang="fr-FR" smtClean="0"/>
              <a:pPr/>
              <a:t>3</a:t>
            </a:fld>
            <a:endParaRPr lang="fr-FR" dirty="0"/>
          </a:p>
        </p:txBody>
      </p:sp>
    </p:spTree>
    <p:extLst>
      <p:ext uri="{BB962C8B-B14F-4D97-AF65-F5344CB8AC3E}">
        <p14:creationId xmlns:p14="http://schemas.microsoft.com/office/powerpoint/2010/main" val="1668494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r>
              <a:rPr lang="fr-FR" dirty="0"/>
              <a:t>Formation des équipes des Career Centers  Concilier vie professionnelle - vie privée </a:t>
            </a:r>
          </a:p>
        </p:txBody>
      </p:sp>
      <p:sp>
        <p:nvSpPr>
          <p:cNvPr id="5" name="Espace réservé du numéro de diapositive 4"/>
          <p:cNvSpPr>
            <a:spLocks noGrp="1"/>
          </p:cNvSpPr>
          <p:nvPr>
            <p:ph type="sldNum" sz="quarter" idx="11"/>
          </p:nvPr>
        </p:nvSpPr>
        <p:spPr/>
        <p:txBody>
          <a:bodyPr/>
          <a:lstStyle/>
          <a:p>
            <a:fld id="{6CB02158-BDFA-44BE-BF3F-DECF2063EFE4}" type="slidenum">
              <a:rPr lang="fr-FR" smtClean="0"/>
              <a:pPr/>
              <a:t>4</a:t>
            </a:fld>
            <a:endParaRPr lang="fr-FR" dirty="0"/>
          </a:p>
        </p:txBody>
      </p:sp>
    </p:spTree>
    <p:extLst>
      <p:ext uri="{BB962C8B-B14F-4D97-AF65-F5344CB8AC3E}">
        <p14:creationId xmlns:p14="http://schemas.microsoft.com/office/powerpoint/2010/main" val="4196948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idx="10"/>
          </p:nvPr>
        </p:nvSpPr>
        <p:spPr/>
        <p:txBody>
          <a:bodyPr/>
          <a:lstStyle/>
          <a:p>
            <a:r>
              <a:rPr lang="fr-FR" dirty="0"/>
              <a:t>Formation des équipes des Career Centers  Concilier vie professionnelle - vie privée </a:t>
            </a:r>
          </a:p>
        </p:txBody>
      </p:sp>
      <p:sp>
        <p:nvSpPr>
          <p:cNvPr id="5" name="Espace réservé du numéro de diapositive 4"/>
          <p:cNvSpPr>
            <a:spLocks noGrp="1"/>
          </p:cNvSpPr>
          <p:nvPr>
            <p:ph type="sldNum" sz="quarter" idx="11"/>
          </p:nvPr>
        </p:nvSpPr>
        <p:spPr/>
        <p:txBody>
          <a:bodyPr/>
          <a:lstStyle/>
          <a:p>
            <a:fld id="{6CB02158-BDFA-44BE-BF3F-DECF2063EFE4}" type="slidenum">
              <a:rPr lang="fr-FR" smtClean="0"/>
              <a:pPr/>
              <a:t>5</a:t>
            </a:fld>
            <a:endParaRPr lang="fr-FR" dirty="0"/>
          </a:p>
        </p:txBody>
      </p:sp>
    </p:spTree>
    <p:extLst>
      <p:ext uri="{BB962C8B-B14F-4D97-AF65-F5344CB8AC3E}">
        <p14:creationId xmlns:p14="http://schemas.microsoft.com/office/powerpoint/2010/main" val="873486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pPr lvl="0"/>
            <a:r>
              <a:rPr lang="fr-FR" dirty="0"/>
              <a:t>Donner quelques minutes aux participants pour lire les déclarations de A à H et de choisir une seule réponse selon leur opinion. (travail individuel)</a:t>
            </a:r>
          </a:p>
          <a:p>
            <a:pPr lvl="0"/>
            <a:r>
              <a:rPr lang="fr-FR" dirty="0"/>
              <a:t>Demander ensuite aux participants de se lever et de se diriger vers </a:t>
            </a:r>
            <a:r>
              <a:rPr lang="fr-FR" b="1" dirty="0">
                <a:highlight>
                  <a:srgbClr val="FFFF00"/>
                </a:highlight>
              </a:rPr>
              <a:t>le coin droit de la salle s’ils ont choisi les réponses A, B, C, E, H </a:t>
            </a:r>
            <a:r>
              <a:rPr lang="fr-FR" dirty="0"/>
              <a:t>ou vers </a:t>
            </a:r>
            <a:r>
              <a:rPr lang="fr-FR" b="1" dirty="0"/>
              <a:t>le coin gauche s’ils ont choisi les réponses C, D ou F. </a:t>
            </a:r>
          </a:p>
          <a:p>
            <a:endParaRPr lang="fr-FR" sz="1700" b="1" i="1" dirty="0"/>
          </a:p>
          <a:p>
            <a:endParaRPr lang="fr-FR" sz="1700" b="1" i="1" dirty="0"/>
          </a:p>
          <a:p>
            <a:r>
              <a:rPr lang="fr-FR" sz="1700" b="1" i="1" dirty="0"/>
              <a:t/>
            </a:r>
            <a:br>
              <a:rPr lang="fr-FR" sz="1700" b="1" i="1" dirty="0"/>
            </a:br>
            <a:endParaRPr lang="fr-FR" sz="1700" b="1" i="1" dirty="0"/>
          </a:p>
          <a:p>
            <a:endParaRPr lang="fr-FR" dirty="0"/>
          </a:p>
        </p:txBody>
      </p:sp>
      <p:sp>
        <p:nvSpPr>
          <p:cNvPr id="4" name="Espace réservé de l'en-tête 3"/>
          <p:cNvSpPr>
            <a:spLocks noGrp="1"/>
          </p:cNvSpPr>
          <p:nvPr>
            <p:ph type="hdr" sz="quarter" idx="10"/>
          </p:nvPr>
        </p:nvSpPr>
        <p:spPr/>
        <p:txBody>
          <a:bodyPr/>
          <a:lstStyle/>
          <a:p>
            <a:r>
              <a:rPr lang="fr-FR"/>
              <a:t>Formation des équipes des Career Centers  Concilier vie professionnelle - vie privée </a:t>
            </a:r>
            <a:endParaRPr lang="fr-FR" dirty="0"/>
          </a:p>
        </p:txBody>
      </p:sp>
      <p:sp>
        <p:nvSpPr>
          <p:cNvPr id="5" name="Espace réservé du numéro de diapositive 4"/>
          <p:cNvSpPr>
            <a:spLocks noGrp="1"/>
          </p:cNvSpPr>
          <p:nvPr>
            <p:ph type="sldNum" sz="quarter" idx="11"/>
          </p:nvPr>
        </p:nvSpPr>
        <p:spPr/>
        <p:txBody>
          <a:bodyPr/>
          <a:lstStyle/>
          <a:p>
            <a:fld id="{6CB02158-BDFA-44BE-BF3F-DECF2063EFE4}" type="slidenum">
              <a:rPr lang="fr-FR" smtClean="0"/>
              <a:pPr/>
              <a:t>6</a:t>
            </a:fld>
            <a:endParaRPr lang="fr-FR" dirty="0"/>
          </a:p>
        </p:txBody>
      </p:sp>
    </p:spTree>
    <p:extLst>
      <p:ext uri="{BB962C8B-B14F-4D97-AF65-F5344CB8AC3E}">
        <p14:creationId xmlns:p14="http://schemas.microsoft.com/office/powerpoint/2010/main" val="4029758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CB02158-BDFA-44BE-BF3F-DECF2063EFE4}" type="slidenum">
              <a:rPr lang="fr-FR" smtClean="0"/>
              <a:pPr/>
              <a:t>9</a:t>
            </a:fld>
            <a:endParaRPr lang="fr-FR" dirty="0"/>
          </a:p>
        </p:txBody>
      </p:sp>
      <p:sp>
        <p:nvSpPr>
          <p:cNvPr id="5" name="Espace réservé de l'en-tête 4">
            <a:extLst>
              <a:ext uri="{FF2B5EF4-FFF2-40B4-BE49-F238E27FC236}">
                <a16:creationId xmlns="" xmlns:a16="http://schemas.microsoft.com/office/drawing/2014/main" id="{9EA2CA06-A851-4B7E-831B-F487320A514C}"/>
              </a:ext>
            </a:extLst>
          </p:cNvPr>
          <p:cNvSpPr>
            <a:spLocks noGrp="1"/>
          </p:cNvSpPr>
          <p:nvPr>
            <p:ph type="hdr" sz="quarter" idx="11"/>
          </p:nvPr>
        </p:nvSpPr>
        <p:spPr/>
        <p:txBody>
          <a:bodyPr/>
          <a:lstStyle/>
          <a:p>
            <a:r>
              <a:rPr lang="fr-FR"/>
              <a:t>Formation des équipes des Career Centers  Concilier vie professionnelle - vie privée </a:t>
            </a:r>
            <a:endParaRPr lang="fr-FR" dirty="0"/>
          </a:p>
        </p:txBody>
      </p:sp>
    </p:spTree>
    <p:extLst>
      <p:ext uri="{BB962C8B-B14F-4D97-AF65-F5344CB8AC3E}">
        <p14:creationId xmlns:p14="http://schemas.microsoft.com/office/powerpoint/2010/main" val="4116348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CB02158-BDFA-44BE-BF3F-DECF2063EFE4}" type="slidenum">
              <a:rPr lang="fr-FR" smtClean="0"/>
              <a:pPr/>
              <a:t>10</a:t>
            </a:fld>
            <a:endParaRPr lang="fr-FR" dirty="0"/>
          </a:p>
        </p:txBody>
      </p:sp>
      <p:sp>
        <p:nvSpPr>
          <p:cNvPr id="5" name="Espace réservé de l'en-tête 4">
            <a:extLst>
              <a:ext uri="{FF2B5EF4-FFF2-40B4-BE49-F238E27FC236}">
                <a16:creationId xmlns="" xmlns:a16="http://schemas.microsoft.com/office/drawing/2014/main" id="{9EA2CA06-A851-4B7E-831B-F487320A514C}"/>
              </a:ext>
            </a:extLst>
          </p:cNvPr>
          <p:cNvSpPr>
            <a:spLocks noGrp="1"/>
          </p:cNvSpPr>
          <p:nvPr>
            <p:ph type="hdr" sz="quarter" idx="11"/>
          </p:nvPr>
        </p:nvSpPr>
        <p:spPr/>
        <p:txBody>
          <a:bodyPr/>
          <a:lstStyle/>
          <a:p>
            <a:r>
              <a:rPr lang="fr-FR"/>
              <a:t>Formation des équipes des Career Centers  Concilier vie professionnelle - vie privée </a:t>
            </a:r>
            <a:endParaRPr lang="fr-FR" dirty="0"/>
          </a:p>
        </p:txBody>
      </p:sp>
    </p:spTree>
    <p:extLst>
      <p:ext uri="{BB962C8B-B14F-4D97-AF65-F5344CB8AC3E}">
        <p14:creationId xmlns:p14="http://schemas.microsoft.com/office/powerpoint/2010/main" val="1166750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Réponses : </a:t>
            </a:r>
          </a:p>
          <a:p>
            <a:r>
              <a:rPr lang="fr-FR" dirty="0"/>
              <a:t>A : biologique</a:t>
            </a:r>
          </a:p>
          <a:p>
            <a:r>
              <a:rPr lang="fr-FR" dirty="0"/>
              <a:t>B : socialement construite </a:t>
            </a:r>
          </a:p>
          <a:p>
            <a:r>
              <a:rPr lang="fr-FR" dirty="0"/>
              <a:t>C  : biologique </a:t>
            </a:r>
          </a:p>
          <a:p>
            <a:r>
              <a:rPr lang="fr-FR" dirty="0"/>
              <a:t>D : socialement construite </a:t>
            </a:r>
          </a:p>
          <a:p>
            <a:r>
              <a:rPr lang="fr-FR" dirty="0"/>
              <a:t>E : socialement construite </a:t>
            </a:r>
          </a:p>
          <a:p>
            <a:r>
              <a:rPr lang="fr-FR" dirty="0"/>
              <a:t>F : biologique </a:t>
            </a:r>
          </a:p>
          <a:p>
            <a:r>
              <a:rPr lang="fr-FR" dirty="0"/>
              <a:t>G : socialement construite </a:t>
            </a:r>
          </a:p>
          <a:p>
            <a:r>
              <a:rPr lang="fr-FR" dirty="0"/>
              <a:t>H : socialement construite </a:t>
            </a:r>
          </a:p>
          <a:p>
            <a:r>
              <a:rPr lang="fr-FR" dirty="0"/>
              <a:t>I : socialement construite </a:t>
            </a:r>
          </a:p>
          <a:p>
            <a:r>
              <a:rPr lang="fr-FR" dirty="0"/>
              <a:t>J : socialement </a:t>
            </a:r>
            <a:r>
              <a:rPr lang="fr-FR" dirty="0" err="1"/>
              <a:t>contruite</a:t>
            </a:r>
            <a:r>
              <a:rPr lang="fr-FR" dirty="0"/>
              <a:t> </a:t>
            </a:r>
          </a:p>
        </p:txBody>
      </p:sp>
      <p:sp>
        <p:nvSpPr>
          <p:cNvPr id="4" name="Espace réservé du numéro de diapositive 3"/>
          <p:cNvSpPr>
            <a:spLocks noGrp="1"/>
          </p:cNvSpPr>
          <p:nvPr>
            <p:ph type="sldNum" sz="quarter" idx="10"/>
          </p:nvPr>
        </p:nvSpPr>
        <p:spPr/>
        <p:txBody>
          <a:bodyPr/>
          <a:lstStyle/>
          <a:p>
            <a:fld id="{6CB02158-BDFA-44BE-BF3F-DECF2063EFE4}" type="slidenum">
              <a:rPr lang="fr-FR" smtClean="0"/>
              <a:pPr/>
              <a:t>11</a:t>
            </a:fld>
            <a:endParaRPr lang="fr-FR" dirty="0"/>
          </a:p>
        </p:txBody>
      </p:sp>
      <p:sp>
        <p:nvSpPr>
          <p:cNvPr id="5" name="Espace réservé de l'en-tête 4">
            <a:extLst>
              <a:ext uri="{FF2B5EF4-FFF2-40B4-BE49-F238E27FC236}">
                <a16:creationId xmlns="" xmlns:a16="http://schemas.microsoft.com/office/drawing/2014/main" id="{3D7746A2-31A8-4B85-B337-0D35BE201A8B}"/>
              </a:ext>
            </a:extLst>
          </p:cNvPr>
          <p:cNvSpPr>
            <a:spLocks noGrp="1"/>
          </p:cNvSpPr>
          <p:nvPr>
            <p:ph type="hdr" sz="quarter" idx="11"/>
          </p:nvPr>
        </p:nvSpPr>
        <p:spPr/>
        <p:txBody>
          <a:bodyPr/>
          <a:lstStyle/>
          <a:p>
            <a:r>
              <a:rPr lang="fr-FR" dirty="0"/>
              <a:t>Formation des équipes des Career Centers  Concilier vie professionnelle - vie privée </a:t>
            </a:r>
          </a:p>
        </p:txBody>
      </p:sp>
    </p:spTree>
    <p:extLst>
      <p:ext uri="{BB962C8B-B14F-4D97-AF65-F5344CB8AC3E}">
        <p14:creationId xmlns:p14="http://schemas.microsoft.com/office/powerpoint/2010/main" val="3929872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Discussion </a:t>
            </a:r>
          </a:p>
        </p:txBody>
      </p:sp>
      <p:sp>
        <p:nvSpPr>
          <p:cNvPr id="4" name="Espace réservé du numéro de diapositive 3"/>
          <p:cNvSpPr>
            <a:spLocks noGrp="1"/>
          </p:cNvSpPr>
          <p:nvPr>
            <p:ph type="sldNum" sz="quarter" idx="10"/>
          </p:nvPr>
        </p:nvSpPr>
        <p:spPr/>
        <p:txBody>
          <a:bodyPr/>
          <a:lstStyle/>
          <a:p>
            <a:fld id="{6CB02158-BDFA-44BE-BF3F-DECF2063EFE4}" type="slidenum">
              <a:rPr lang="fr-FR" smtClean="0"/>
              <a:pPr/>
              <a:t>13</a:t>
            </a:fld>
            <a:endParaRPr lang="fr-FR" dirty="0"/>
          </a:p>
        </p:txBody>
      </p:sp>
      <p:sp>
        <p:nvSpPr>
          <p:cNvPr id="5" name="Espace réservé de l'en-tête 4">
            <a:extLst>
              <a:ext uri="{FF2B5EF4-FFF2-40B4-BE49-F238E27FC236}">
                <a16:creationId xmlns="" xmlns:a16="http://schemas.microsoft.com/office/drawing/2014/main" id="{16CFB446-6E58-4D35-A99E-D814E4844FAB}"/>
              </a:ext>
            </a:extLst>
          </p:cNvPr>
          <p:cNvSpPr>
            <a:spLocks noGrp="1"/>
          </p:cNvSpPr>
          <p:nvPr>
            <p:ph type="hdr" sz="quarter" idx="11"/>
          </p:nvPr>
        </p:nvSpPr>
        <p:spPr/>
        <p:txBody>
          <a:bodyPr/>
          <a:lstStyle/>
          <a:p>
            <a:r>
              <a:rPr lang="fr-FR"/>
              <a:t>Formation des équipes des Career Centers  Concilier vie professionnelle - vie privée </a:t>
            </a:r>
            <a:endParaRPr lang="fr-FR" dirty="0"/>
          </a:p>
        </p:txBody>
      </p:sp>
    </p:spTree>
    <p:extLst>
      <p:ext uri="{BB962C8B-B14F-4D97-AF65-F5344CB8AC3E}">
        <p14:creationId xmlns:p14="http://schemas.microsoft.com/office/powerpoint/2010/main" val="2216691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257ACCED-5971-4E7B-9D6D-C1D13C8AD461}"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a:xfrm>
            <a:off x="457200" y="6356350"/>
            <a:ext cx="2133600" cy="365125"/>
          </a:xfrm>
          <a:prstGeom prst="rect">
            <a:avLst/>
          </a:prstGeom>
        </p:spPr>
        <p:txBody>
          <a:bodyPr/>
          <a:lstStyle>
            <a:lvl1pPr>
              <a:defRPr/>
            </a:lvl1pPr>
          </a:lstStyle>
          <a:p>
            <a:pPr>
              <a:defRPr/>
            </a:pPr>
            <a:fld id="{6079EEE7-D45A-402A-8C50-C7686C3FACD8}" type="datetime1">
              <a:rPr lang="fr-FR"/>
              <a:pPr>
                <a:defRPr/>
              </a:pPr>
              <a:t>19/06/2019</a:t>
            </a:fld>
            <a:endParaRPr lang="fr-FR" dirty="0"/>
          </a:p>
        </p:txBody>
      </p:sp>
      <p:sp>
        <p:nvSpPr>
          <p:cNvPr id="3" name="Espace réservé du pied de page 21"/>
          <p:cNvSpPr>
            <a:spLocks noGrp="1"/>
          </p:cNvSpPr>
          <p:nvPr>
            <p:ph type="ftr" sz="quarter" idx="11"/>
          </p:nvPr>
        </p:nvSpPr>
        <p:spPr>
          <a:xfrm>
            <a:off x="2667000" y="6356350"/>
            <a:ext cx="3352800" cy="365125"/>
          </a:xfrm>
          <a:prstGeom prst="rect">
            <a:avLst/>
          </a:prstGeom>
        </p:spPr>
        <p:txBody>
          <a:bodyPr/>
          <a:lstStyle>
            <a:lvl1pPr>
              <a:defRPr/>
            </a:lvl1pPr>
          </a:lstStyle>
          <a:p>
            <a:pPr>
              <a:defRPr/>
            </a:pPr>
            <a:r>
              <a:rPr lang="fr-FR" dirty="0"/>
              <a:t>Gérer le changement</a:t>
            </a:r>
          </a:p>
        </p:txBody>
      </p:sp>
      <p:sp>
        <p:nvSpPr>
          <p:cNvPr id="4" name="Espace réservé du numéro de diapositive 17"/>
          <p:cNvSpPr>
            <a:spLocks noGrp="1"/>
          </p:cNvSpPr>
          <p:nvPr>
            <p:ph type="sldNum" sz="quarter" idx="12"/>
          </p:nvPr>
        </p:nvSpPr>
        <p:spPr/>
        <p:txBody>
          <a:bodyPr/>
          <a:lstStyle>
            <a:lvl1pPr>
              <a:defRPr/>
            </a:lvl1pPr>
          </a:lstStyle>
          <a:p>
            <a:pPr>
              <a:defRPr/>
            </a:pPr>
            <a:fld id="{E394E52B-5362-4E18-A881-C3BA7912A737}"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82027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Image 18" descr="background-01.jpg"/>
          <p:cNvPicPr>
            <a:picLocks noChangeAspect="1"/>
          </p:cNvPicPr>
          <p:nvPr userDrawn="1"/>
        </p:nvPicPr>
        <p:blipFill>
          <a:blip r:embed="rId3"/>
          <a:srcRect/>
          <a:stretch>
            <a:fillRect/>
          </a:stretch>
        </p:blipFill>
        <p:spPr bwMode="auto">
          <a:xfrm>
            <a:off x="0" y="857232"/>
            <a:ext cx="9144000" cy="6048393"/>
          </a:xfrm>
          <a:prstGeom prst="rect">
            <a:avLst/>
          </a:prstGeom>
          <a:noFill/>
          <a:ln w="9525">
            <a:noFill/>
            <a:miter lim="800000"/>
            <a:headEnd/>
            <a:tailEnd/>
          </a:ln>
        </p:spPr>
      </p:pic>
      <p:pic>
        <p:nvPicPr>
          <p:cNvPr id="11" name="Image 1" descr="Logo-header.png"/>
          <p:cNvPicPr>
            <a:picLocks noChangeAspect="1"/>
          </p:cNvPicPr>
          <p:nvPr userDrawn="1"/>
        </p:nvPicPr>
        <p:blipFill>
          <a:blip r:embed="rId4"/>
          <a:srcRect/>
          <a:stretch>
            <a:fillRect/>
          </a:stretch>
        </p:blipFill>
        <p:spPr bwMode="auto">
          <a:xfrm>
            <a:off x="214282" y="214290"/>
            <a:ext cx="8369300" cy="4429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4"/>
          </p:nvPr>
        </p:nvSpPr>
        <p:spPr>
          <a:xfrm>
            <a:off x="3571868" y="6286520"/>
            <a:ext cx="2133600" cy="365125"/>
          </a:xfrm>
          <a:prstGeom prst="rect">
            <a:avLst/>
          </a:prstGeom>
        </p:spPr>
        <p:txBody>
          <a:bodyPr vert="horz" lIns="91440" tIns="45720" rIns="91440" bIns="45720" rtlCol="0" anchor="ctr"/>
          <a:lstStyle>
            <a:lvl1pPr algn="ctr">
              <a:defRPr sz="1600" b="1" i="1">
                <a:solidFill>
                  <a:srgbClr val="FF0000"/>
                </a:solidFill>
              </a:defRPr>
            </a:lvl1pPr>
          </a:lstStyle>
          <a:p>
            <a:fld id="{257ACCED-5971-4E7B-9D6D-C1D13C8AD461}" type="slidenum">
              <a:rPr lang="fr-FR" smtClean="0"/>
              <a:pPr/>
              <a:t>‹N°›</a:t>
            </a:fld>
            <a:endParaRPr lang="fr-FR" dirty="0"/>
          </a:p>
        </p:txBody>
      </p:sp>
      <p:pic>
        <p:nvPicPr>
          <p:cNvPr id="7" name="Image 12" descr="background-02.jpg"/>
          <p:cNvPicPr>
            <a:picLocks noChangeAspect="1"/>
          </p:cNvPicPr>
          <p:nvPr userDrawn="1"/>
        </p:nvPicPr>
        <p:blipFill>
          <a:blip r:embed="rId5"/>
          <a:srcRect/>
          <a:stretch>
            <a:fillRect/>
          </a:stretch>
        </p:blipFill>
        <p:spPr bwMode="auto">
          <a:xfrm>
            <a:off x="0" y="-47298"/>
            <a:ext cx="9144000" cy="5796534"/>
          </a:xfrm>
          <a:prstGeom prst="rect">
            <a:avLst/>
          </a:prstGeom>
          <a:noFill/>
          <a:ln w="9525">
            <a:noFill/>
            <a:miter lim="800000"/>
            <a:headEnd/>
            <a:tailEnd/>
          </a:ln>
        </p:spPr>
      </p:pic>
      <p:pic>
        <p:nvPicPr>
          <p:cNvPr id="8" name="Image 9"/>
          <p:cNvPicPr>
            <a:picLocks noChangeAspect="1"/>
          </p:cNvPicPr>
          <p:nvPr userDrawn="1"/>
        </p:nvPicPr>
        <p:blipFill>
          <a:blip r:embed="rId6"/>
          <a:srcRect/>
          <a:stretch>
            <a:fillRect/>
          </a:stretch>
        </p:blipFill>
        <p:spPr bwMode="auto">
          <a:xfrm>
            <a:off x="0" y="6123447"/>
            <a:ext cx="9144000" cy="42863"/>
          </a:xfrm>
          <a:prstGeom prst="rect">
            <a:avLst/>
          </a:prstGeom>
          <a:noFill/>
          <a:ln w="9525">
            <a:noFill/>
            <a:miter lim="800000"/>
            <a:headEnd/>
            <a:tailEnd/>
          </a:ln>
        </p:spPr>
      </p:pic>
      <p:pic>
        <p:nvPicPr>
          <p:cNvPr id="9" name="Image 1" descr="Logo-footer.png"/>
          <p:cNvPicPr>
            <a:picLocks noChangeAspect="1"/>
          </p:cNvPicPr>
          <p:nvPr userDrawn="1"/>
        </p:nvPicPr>
        <p:blipFill>
          <a:blip r:embed="rId7"/>
          <a:srcRect/>
          <a:stretch>
            <a:fillRect/>
          </a:stretch>
        </p:blipFill>
        <p:spPr bwMode="auto">
          <a:xfrm>
            <a:off x="519113" y="6357960"/>
            <a:ext cx="8154987"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6.emf"/><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G3Aweo-74kY"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kbSb52UgBtY"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0.jpeg"/></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1.jpeg"/><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jpg"/><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t 4" hidden="1"/>
          <p:cNvGraphicFramePr>
            <a:graphicFrameLocks noChangeAspect="1"/>
          </p:cNvGraphicFramePr>
          <p:nvPr>
            <p:custDataLst>
              <p:tags r:id="rId2"/>
            </p:custDataLst>
            <p:extLst>
              <p:ext uri="{D42A27DB-BD31-4B8C-83A1-F6EECF244321}">
                <p14:modId xmlns:p14="http://schemas.microsoft.com/office/powerpoint/2010/main" val="28185462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7" name="Diapositive think-cell" r:id="rId6" imgW="425" imgH="426" progId="TCLayout.ActiveDocument.1">
                  <p:embed/>
                </p:oleObj>
              </mc:Choice>
              <mc:Fallback>
                <p:oleObj name="Diapositive think-cell" r:id="rId6" imgW="425" imgH="426" progId="TCLayout.ActiveDocument.1">
                  <p:embed/>
                  <p:pic>
                    <p:nvPicPr>
                      <p:cNvPr id="0" name=""/>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spcBef>
                <a:spcPct val="0"/>
              </a:spcBef>
              <a:spcAft>
                <a:spcPct val="0"/>
              </a:spcAft>
            </a:pPr>
            <a:endParaRPr lang="fr-FR" sz="2800" b="1" i="1" dirty="0">
              <a:latin typeface="Gill Sans MT" panose="020B0502020104020203" pitchFamily="34" charset="0"/>
              <a:sym typeface="Gill Sans MT" panose="020B0502020104020203" pitchFamily="34" charset="0"/>
            </a:endParaRPr>
          </a:p>
        </p:txBody>
      </p:sp>
      <p:sp>
        <p:nvSpPr>
          <p:cNvPr id="2" name="Titre 1"/>
          <p:cNvSpPr>
            <a:spLocks noGrp="1"/>
          </p:cNvSpPr>
          <p:nvPr>
            <p:ph type="title" idx="4294967295"/>
          </p:nvPr>
        </p:nvSpPr>
        <p:spPr>
          <a:xfrm>
            <a:off x="214282" y="1928802"/>
            <a:ext cx="8229600" cy="1284174"/>
          </a:xfrm>
          <a:prstGeom prst="rect">
            <a:avLst/>
          </a:prstGeom>
        </p:spPr>
        <p:txBody>
          <a:bodyPr/>
          <a:lstStyle/>
          <a:p>
            <a:r>
              <a:rPr lang="fr-FR" sz="2800" b="1" i="1" dirty="0" smtClean="0">
                <a:solidFill>
                  <a:schemeClr val="bg1"/>
                </a:solidFill>
                <a:latin typeface="Gill Sans MT" panose="020B0502020104020203" pitchFamily="34" charset="0"/>
                <a:ea typeface="+mn-ea"/>
                <a:cs typeface="+mn-cs"/>
              </a:rPr>
              <a:t>CONCILIER VIE PROFESSIONNELLE ET VIE PRIVÉE : HOMMES, FEMMES, TOUS ÉGAUX?</a:t>
            </a:r>
            <a:r>
              <a:rPr lang="fr-FR" sz="6000" b="1" i="1" dirty="0" smtClean="0">
                <a:solidFill>
                  <a:schemeClr val="bg1"/>
                </a:solidFill>
                <a:latin typeface="Gill Sans MT" panose="020B0502020104020203" pitchFamily="34" charset="0"/>
                <a:ea typeface="+mn-ea"/>
                <a:cs typeface="+mn-cs"/>
              </a:rPr>
              <a:t/>
            </a:r>
            <a:br>
              <a:rPr lang="fr-FR" sz="6000" b="1" i="1" dirty="0" smtClean="0">
                <a:solidFill>
                  <a:schemeClr val="bg1"/>
                </a:solidFill>
                <a:latin typeface="Gill Sans MT" panose="020B0502020104020203" pitchFamily="34" charset="0"/>
                <a:ea typeface="+mn-ea"/>
                <a:cs typeface="+mn-cs"/>
              </a:rPr>
            </a:br>
            <a:r>
              <a:rPr lang="fr-FR" sz="6000" b="1" i="1" dirty="0" smtClean="0">
                <a:solidFill>
                  <a:schemeClr val="bg1"/>
                </a:solidFill>
                <a:latin typeface="Gill Sans MT" panose="020B0502020104020203" pitchFamily="34" charset="0"/>
                <a:ea typeface="+mn-ea"/>
                <a:cs typeface="+mn-cs"/>
              </a:rPr>
              <a:t/>
            </a:r>
            <a:br>
              <a:rPr lang="fr-FR" sz="6000" b="1" i="1" dirty="0" smtClean="0">
                <a:solidFill>
                  <a:schemeClr val="bg1"/>
                </a:solidFill>
                <a:latin typeface="Gill Sans MT" panose="020B0502020104020203" pitchFamily="34" charset="0"/>
                <a:ea typeface="+mn-ea"/>
                <a:cs typeface="+mn-cs"/>
              </a:rPr>
            </a:br>
            <a:r>
              <a:rPr lang="fr-FR" sz="2800" b="1" i="1" dirty="0" smtClean="0">
                <a:solidFill>
                  <a:schemeClr val="bg1"/>
                </a:solidFill>
                <a:latin typeface="Gill Sans MT" panose="020B0502020104020203" pitchFamily="34" charset="0"/>
                <a:ea typeface="+mn-ea"/>
                <a:cs typeface="+mn-cs"/>
              </a:rPr>
              <a:t>ATELIER DE RÉFLEXION ET DE SENSIBILISATION SUR LES STÉRÉOTYPES ET LES RÔLES MASCULINS ET FÉMININS DANS LA SOCIÉTÉ  </a:t>
            </a:r>
            <a:endParaRPr lang="fr-FR" sz="2800" b="1" i="1" dirty="0">
              <a:solidFill>
                <a:schemeClr val="bg1"/>
              </a:solidFill>
              <a:latin typeface="Gill Sans MT" panose="020B0502020104020203" pitchFamily="34" charset="0"/>
              <a:ea typeface="+mn-ea"/>
              <a:cs typeface="+mn-cs"/>
            </a:endParaRPr>
          </a:p>
        </p:txBody>
      </p:sp>
      <p:sp>
        <p:nvSpPr>
          <p:cNvPr id="3" name="ZoneTexte 2"/>
          <p:cNvSpPr txBox="1"/>
          <p:nvPr/>
        </p:nvSpPr>
        <p:spPr>
          <a:xfrm>
            <a:off x="4000500" y="6286499"/>
            <a:ext cx="1270000" cy="279400"/>
          </a:xfrm>
          <a:prstGeom prst="rect">
            <a:avLst/>
          </a:prstGeom>
          <a:noFill/>
        </p:spPr>
        <p:txBody>
          <a:bodyPr vert="horz" rtlCol="0">
            <a:spAutoFit/>
          </a:bodyPr>
          <a:lstStyle/>
          <a:p>
            <a:pPr algn="ctr"/>
            <a:fld id="{977F728A-002E-42DA-981A-1891370B3A9D}" type="slidenum">
              <a:rPr lang="fr-FR" sz="1200" smtClean="0">
                <a:latin typeface="Gill Sans" panose="020B0604020202020204"/>
              </a:rPr>
              <a:pPr algn="ctr"/>
              <a:t>0</a:t>
            </a:fld>
            <a:r>
              <a:rPr lang="fr-FR" sz="1200" smtClean="0">
                <a:latin typeface="Gill Sans" panose="020B0604020202020204"/>
              </a:rPr>
              <a:t> / 26</a:t>
            </a:r>
            <a:endParaRPr lang="fr-FR" sz="1200">
              <a:latin typeface="Gill Sans" panose="020B06040202020202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5"/>
          <p:cNvSpPr txBox="1">
            <a:spLocks/>
          </p:cNvSpPr>
          <p:nvPr/>
        </p:nvSpPr>
        <p:spPr bwMode="auto">
          <a:xfrm>
            <a:off x="304224" y="958849"/>
            <a:ext cx="8534400" cy="4673600"/>
          </a:xfrm>
          <a:prstGeom prst="rect">
            <a:avLst/>
          </a:prstGeom>
          <a:solidFill>
            <a:srgbClr val="FFFFFF"/>
          </a:solidFill>
          <a:ln w="9525">
            <a:noFill/>
            <a:miter lim="800000"/>
            <a:headEnd/>
            <a:tailEnd/>
          </a:ln>
        </p:spPr>
        <p:txBody>
          <a:bodyPr lIns="0" tIns="0" rIns="0" bIns="0"/>
          <a:lstStyle/>
          <a:p>
            <a:pPr algn="just">
              <a:lnSpc>
                <a:spcPts val="2000"/>
              </a:lnSpc>
              <a:spcBef>
                <a:spcPts val="1200"/>
              </a:spcBef>
              <a:spcAft>
                <a:spcPts val="1200"/>
              </a:spcAft>
            </a:pPr>
            <a:r>
              <a:rPr lang="fr-FR" altLang="en-US" sz="2000" b="1" i="1" dirty="0">
                <a:solidFill>
                  <a:srgbClr val="17375E"/>
                </a:solidFill>
                <a:latin typeface="Gill Sans" panose="020B0604020202020204"/>
              </a:rPr>
              <a:t>Sexe vs Genre : </a:t>
            </a:r>
            <a:r>
              <a:rPr lang="en-GB" sz="2000" dirty="0" smtClean="0">
                <a:solidFill>
                  <a:srgbClr val="17375E"/>
                </a:solidFill>
                <a:latin typeface="Gill Sans" panose="020B0604020202020204"/>
              </a:rPr>
              <a:t>les </a:t>
            </a:r>
            <a:r>
              <a:rPr lang="en-GB" sz="2000" dirty="0" err="1">
                <a:solidFill>
                  <a:srgbClr val="17375E"/>
                </a:solidFill>
                <a:latin typeface="Gill Sans" panose="020B0604020202020204"/>
              </a:rPr>
              <a:t>sociologues</a:t>
            </a:r>
            <a:r>
              <a:rPr lang="en-GB" sz="2000" dirty="0">
                <a:solidFill>
                  <a:srgbClr val="17375E"/>
                </a:solidFill>
                <a:latin typeface="Gill Sans" panose="020B0604020202020204"/>
              </a:rPr>
              <a:t> </a:t>
            </a:r>
            <a:r>
              <a:rPr lang="en-GB" sz="2000" dirty="0" err="1">
                <a:solidFill>
                  <a:srgbClr val="17375E"/>
                </a:solidFill>
                <a:latin typeface="Gill Sans" panose="020B0604020202020204"/>
              </a:rPr>
              <a:t>différencient</a:t>
            </a:r>
            <a:r>
              <a:rPr lang="en-GB" sz="2000" dirty="0">
                <a:solidFill>
                  <a:srgbClr val="17375E"/>
                </a:solidFill>
                <a:latin typeface="Gill Sans" panose="020B0604020202020204"/>
              </a:rPr>
              <a:t> le </a:t>
            </a:r>
            <a:r>
              <a:rPr lang="fr-FR" sz="2000" dirty="0">
                <a:solidFill>
                  <a:srgbClr val="17375E"/>
                </a:solidFill>
                <a:latin typeface="Gill Sans" panose="020B0604020202020204"/>
              </a:rPr>
              <a:t>sexe</a:t>
            </a:r>
            <a:r>
              <a:rPr lang="en-GB" sz="2000" dirty="0">
                <a:solidFill>
                  <a:srgbClr val="17375E"/>
                </a:solidFill>
                <a:latin typeface="Gill Sans" panose="020B0604020202020204"/>
              </a:rPr>
              <a:t> du genre. Et </a:t>
            </a:r>
            <a:r>
              <a:rPr lang="en-GB" sz="2000" dirty="0" err="1">
                <a:solidFill>
                  <a:srgbClr val="17375E"/>
                </a:solidFill>
                <a:latin typeface="Gill Sans" panose="020B0604020202020204"/>
              </a:rPr>
              <a:t>vous</a:t>
            </a:r>
            <a:r>
              <a:rPr lang="en-GB" sz="2000" dirty="0">
                <a:solidFill>
                  <a:srgbClr val="17375E"/>
                </a:solidFill>
                <a:latin typeface="Gill Sans" panose="020B0604020202020204"/>
              </a:rPr>
              <a:t>, </a:t>
            </a:r>
            <a:r>
              <a:rPr lang="en-GB" sz="2000" dirty="0" err="1">
                <a:solidFill>
                  <a:srgbClr val="17375E"/>
                </a:solidFill>
                <a:latin typeface="Gill Sans" panose="020B0604020202020204"/>
              </a:rPr>
              <a:t>connaissez-vous</a:t>
            </a:r>
            <a:r>
              <a:rPr lang="en-GB" sz="2000" dirty="0">
                <a:solidFill>
                  <a:srgbClr val="17375E"/>
                </a:solidFill>
                <a:latin typeface="Gill Sans" panose="020B0604020202020204"/>
              </a:rPr>
              <a:t> la difference</a:t>
            </a:r>
            <a:r>
              <a:rPr lang="fr-FR" altLang="en-US" sz="2000" b="1" i="1" dirty="0">
                <a:solidFill>
                  <a:srgbClr val="17375E"/>
                </a:solidFill>
                <a:latin typeface="Gill Sans" panose="020B0604020202020204"/>
              </a:rPr>
              <a:t> ? </a:t>
            </a:r>
          </a:p>
        </p:txBody>
      </p:sp>
      <p:sp>
        <p:nvSpPr>
          <p:cNvPr id="8" name="TextBox 3">
            <a:extLst>
              <a:ext uri="{FF2B5EF4-FFF2-40B4-BE49-F238E27FC236}">
                <a16:creationId xmlns="" xmlns:a16="http://schemas.microsoft.com/office/drawing/2014/main" id="{E2F6BFC4-8AAD-4470-B20D-D076D45DEF1D}"/>
              </a:ext>
            </a:extLst>
          </p:cNvPr>
          <p:cNvSpPr txBox="1"/>
          <p:nvPr/>
        </p:nvSpPr>
        <p:spPr>
          <a:xfrm>
            <a:off x="413010" y="2009239"/>
            <a:ext cx="8145394" cy="2862322"/>
          </a:xfrm>
          <a:prstGeom prst="rect">
            <a:avLst/>
          </a:prstGeom>
          <a:noFill/>
        </p:spPr>
        <p:txBody>
          <a:bodyPr wrap="square" rtlCol="0">
            <a:spAutoFit/>
          </a:bodyPr>
          <a:lstStyle/>
          <a:p>
            <a:pPr algn="ctr"/>
            <a:r>
              <a:rPr lang="en-GB" sz="3600" b="1" dirty="0" err="1">
                <a:solidFill>
                  <a:srgbClr val="0070C0"/>
                </a:solidFill>
                <a:latin typeface="Gill Sans MT" panose="020B0502020104020203" pitchFamily="34" charset="0"/>
              </a:rPr>
              <a:t>Discutez</a:t>
            </a:r>
            <a:r>
              <a:rPr lang="en-GB" sz="3600" b="1" dirty="0">
                <a:solidFill>
                  <a:srgbClr val="0070C0"/>
                </a:solidFill>
                <a:latin typeface="Gill Sans MT" panose="020B0502020104020203" pitchFamily="34" charset="0"/>
              </a:rPr>
              <a:t> </a:t>
            </a:r>
            <a:r>
              <a:rPr lang="en-GB" sz="3600" b="1" dirty="0" err="1">
                <a:solidFill>
                  <a:srgbClr val="0070C0"/>
                </a:solidFill>
                <a:latin typeface="Gill Sans MT" panose="020B0502020104020203" pitchFamily="34" charset="0"/>
              </a:rPr>
              <a:t>en</a:t>
            </a:r>
            <a:r>
              <a:rPr lang="en-GB" sz="3600" b="1" dirty="0">
                <a:solidFill>
                  <a:srgbClr val="0070C0"/>
                </a:solidFill>
                <a:latin typeface="Gill Sans MT" panose="020B0502020104020203" pitchFamily="34" charset="0"/>
              </a:rPr>
              <a:t> </a:t>
            </a:r>
            <a:r>
              <a:rPr lang="en-GB" sz="3600" b="1" dirty="0" err="1">
                <a:solidFill>
                  <a:srgbClr val="0070C0"/>
                </a:solidFill>
                <a:latin typeface="Gill Sans MT" panose="020B0502020104020203" pitchFamily="34" charset="0"/>
              </a:rPr>
              <a:t>binôme</a:t>
            </a:r>
            <a:r>
              <a:rPr lang="en-GB" sz="3600" b="1" dirty="0">
                <a:solidFill>
                  <a:srgbClr val="0070C0"/>
                </a:solidFill>
                <a:latin typeface="Gill Sans MT" panose="020B0502020104020203" pitchFamily="34" charset="0"/>
              </a:rPr>
              <a:t> </a:t>
            </a:r>
          </a:p>
          <a:p>
            <a:endParaRPr lang="en-GB" sz="3600" dirty="0">
              <a:latin typeface="Gill Sans MT" panose="020B0502020104020203" pitchFamily="34" charset="0"/>
            </a:endParaRPr>
          </a:p>
          <a:p>
            <a:endParaRPr lang="en-GB" dirty="0">
              <a:latin typeface="Gill Sans MT" panose="020B0502020104020203" pitchFamily="34" charset="0"/>
            </a:endParaRPr>
          </a:p>
          <a:p>
            <a:endParaRPr lang="en-GB" dirty="0">
              <a:latin typeface="Gill Sans MT" panose="020B0502020104020203" pitchFamily="34" charset="0"/>
            </a:endParaRPr>
          </a:p>
          <a:p>
            <a:endParaRPr lang="en-GB" dirty="0">
              <a:latin typeface="Gill Sans MT" panose="020B0502020104020203" pitchFamily="34" charset="0"/>
            </a:endParaRPr>
          </a:p>
          <a:p>
            <a:endParaRPr lang="en-GB" dirty="0">
              <a:latin typeface="Gill Sans MT" panose="020B0502020104020203" pitchFamily="34" charset="0"/>
            </a:endParaRPr>
          </a:p>
          <a:p>
            <a:endParaRPr lang="en-GB" dirty="0">
              <a:latin typeface="Gill Sans MT" panose="020B0502020104020203" pitchFamily="34" charset="0"/>
            </a:endParaRPr>
          </a:p>
          <a:p>
            <a:endParaRPr lang="en-GB" dirty="0">
              <a:latin typeface="Gill Sans MT" panose="020B0502020104020203" pitchFamily="34" charset="0"/>
            </a:endParaRPr>
          </a:p>
        </p:txBody>
      </p:sp>
      <p:pic>
        <p:nvPicPr>
          <p:cNvPr id="6" name="Image 5">
            <a:extLst>
              <a:ext uri="{FF2B5EF4-FFF2-40B4-BE49-F238E27FC236}">
                <a16:creationId xmlns="" xmlns:a16="http://schemas.microsoft.com/office/drawing/2014/main" id="{2C866883-CA31-4703-8009-44EF04FEF7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3642" y="2757746"/>
            <a:ext cx="4504129" cy="3119526"/>
          </a:xfrm>
          <a:prstGeom prst="rect">
            <a:avLst/>
          </a:prstGeom>
        </p:spPr>
      </p:pic>
      <p:sp>
        <p:nvSpPr>
          <p:cNvPr id="7"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QU’EST-CE QU’UN STÉRÉOTYPE ?</a:t>
            </a:r>
            <a:endParaRPr lang="fr-FR" altLang="en-US" b="1" dirty="0">
              <a:solidFill>
                <a:srgbClr val="C2113A"/>
              </a:solidFill>
              <a:latin typeface="Gill Sans" panose="020B0604020202020204"/>
            </a:endParaRP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09B45C11-F3D0-49F7-A555-A9ABEDD8B7E1}" type="slidenum">
              <a:rPr lang="fr-FR" sz="1200" smtClean="0">
                <a:latin typeface="Gill Sans" panose="020B0604020202020204"/>
              </a:rPr>
              <a:pPr algn="ctr"/>
              <a:t>9</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4137872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3">
            <a:extLst>
              <a:ext uri="{FF2B5EF4-FFF2-40B4-BE49-F238E27FC236}">
                <a16:creationId xmlns="" xmlns:a16="http://schemas.microsoft.com/office/drawing/2014/main" id="{E2F6BFC4-8AAD-4470-B20D-D076D45DEF1D}"/>
              </a:ext>
            </a:extLst>
          </p:cNvPr>
          <p:cNvSpPr txBox="1"/>
          <p:nvPr/>
        </p:nvSpPr>
        <p:spPr>
          <a:xfrm>
            <a:off x="304225" y="958849"/>
            <a:ext cx="8534400" cy="2410916"/>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altLang="en-US" sz="2000" b="1" i="1" dirty="0" smtClean="0">
                <a:solidFill>
                  <a:srgbClr val="17375E"/>
                </a:solidFill>
                <a:latin typeface="Gill Sans" panose="020B0604020202020204"/>
              </a:rPr>
              <a:t>Sexe </a:t>
            </a:r>
            <a:r>
              <a:rPr lang="fr-FR" altLang="en-US" sz="2000" b="1" i="1" dirty="0">
                <a:solidFill>
                  <a:srgbClr val="17375E"/>
                </a:solidFill>
                <a:latin typeface="Gill Sans" panose="020B0604020202020204"/>
              </a:rPr>
              <a:t>vs Genre</a:t>
            </a:r>
            <a:r>
              <a:rPr lang="fr-FR" altLang="en-US" sz="2000" b="1" dirty="0">
                <a:solidFill>
                  <a:srgbClr val="17375E"/>
                </a:solidFill>
                <a:latin typeface="Gill Sans" panose="020B0604020202020204"/>
              </a:rPr>
              <a:t> : </a:t>
            </a:r>
            <a:r>
              <a:rPr lang="fr-FR" altLang="en-US" sz="2000" b="1" dirty="0">
                <a:solidFill>
                  <a:srgbClr val="17375E"/>
                </a:solidFill>
                <a:latin typeface="Gill Sans" panose="020B0604020202020204"/>
              </a:rPr>
              <a:t>c</a:t>
            </a:r>
            <a:r>
              <a:rPr lang="fr-FR" altLang="en-US" sz="2000" b="1" dirty="0" smtClean="0">
                <a:solidFill>
                  <a:srgbClr val="17375E"/>
                </a:solidFill>
                <a:latin typeface="Gill Sans" panose="020B0604020202020204"/>
              </a:rPr>
              <a:t>onnaitre </a:t>
            </a:r>
            <a:r>
              <a:rPr lang="fr-FR" altLang="en-US" sz="2000" b="1" dirty="0">
                <a:solidFill>
                  <a:srgbClr val="17375E"/>
                </a:solidFill>
                <a:latin typeface="Gill Sans" panose="020B0604020202020204"/>
              </a:rPr>
              <a:t>la différence</a:t>
            </a:r>
            <a:endParaRPr lang="en-GB" sz="2000" b="1" u="sng" dirty="0" smtClean="0">
              <a:solidFill>
                <a:srgbClr val="17375E"/>
              </a:solidFill>
              <a:latin typeface="Gill Sans" panose="020B0604020202020204"/>
            </a:endParaRPr>
          </a:p>
          <a:p>
            <a:pPr algn="just">
              <a:lnSpc>
                <a:spcPts val="2000"/>
              </a:lnSpc>
              <a:spcBef>
                <a:spcPts val="1200"/>
              </a:spcBef>
              <a:spcAft>
                <a:spcPts val="1200"/>
              </a:spcAft>
            </a:pPr>
            <a:r>
              <a:rPr lang="en-GB" sz="2000" b="1" u="sng" dirty="0" smtClean="0">
                <a:solidFill>
                  <a:srgbClr val="17375E"/>
                </a:solidFill>
                <a:latin typeface="Gill Sans" panose="020B0604020202020204"/>
              </a:rPr>
              <a:t>Le </a:t>
            </a:r>
            <a:r>
              <a:rPr lang="en-GB" sz="2000" b="1" u="sng" dirty="0">
                <a:solidFill>
                  <a:srgbClr val="17375E"/>
                </a:solidFill>
                <a:latin typeface="Gill Sans" panose="020B0604020202020204"/>
              </a:rPr>
              <a:t>genre</a:t>
            </a:r>
            <a:r>
              <a:rPr lang="en-GB" sz="2000" b="1" dirty="0">
                <a:solidFill>
                  <a:srgbClr val="17375E"/>
                </a:solidFill>
                <a:latin typeface="Gill Sans" panose="020B0604020202020204"/>
              </a:rPr>
              <a:t> </a:t>
            </a:r>
            <a:r>
              <a:rPr lang="en-GB" sz="2000" dirty="0">
                <a:solidFill>
                  <a:srgbClr val="17375E"/>
                </a:solidFill>
                <a:latin typeface="Gill Sans" panose="020B0604020202020204"/>
              </a:rPr>
              <a:t>se réfère à des rôles socialement construits, des comportement ou des activités que la société considère approprié pour les filles, les garçons, les femmes et les hommes à travers la </a:t>
            </a:r>
            <a:r>
              <a:rPr lang="en-GB" sz="2000" dirty="0" smtClean="0">
                <a:solidFill>
                  <a:srgbClr val="17375E"/>
                </a:solidFill>
                <a:latin typeface="Gill Sans" panose="020B0604020202020204"/>
              </a:rPr>
              <a:t>socialisation.</a:t>
            </a:r>
            <a:endParaRPr lang="en-GB" sz="2000" dirty="0">
              <a:solidFill>
                <a:srgbClr val="17375E"/>
              </a:solidFill>
              <a:latin typeface="Gill Sans" panose="020B0604020202020204"/>
            </a:endParaRPr>
          </a:p>
          <a:p>
            <a:pPr algn="just">
              <a:lnSpc>
                <a:spcPts val="2000"/>
              </a:lnSpc>
              <a:spcBef>
                <a:spcPts val="1200"/>
              </a:spcBef>
              <a:spcAft>
                <a:spcPts val="1200"/>
              </a:spcAft>
            </a:pPr>
            <a:r>
              <a:rPr lang="en-GB" sz="2000" b="1" u="sng" dirty="0">
                <a:solidFill>
                  <a:srgbClr val="17375E"/>
                </a:solidFill>
                <a:latin typeface="Gill Sans" panose="020B0604020202020204"/>
              </a:rPr>
              <a:t>Le sexe</a:t>
            </a:r>
            <a:r>
              <a:rPr lang="en-GB" sz="2000" b="1" dirty="0">
                <a:solidFill>
                  <a:srgbClr val="17375E"/>
                </a:solidFill>
                <a:latin typeface="Gill Sans" panose="020B0604020202020204"/>
              </a:rPr>
              <a:t> </a:t>
            </a:r>
            <a:r>
              <a:rPr lang="en-GB" sz="2000" dirty="0">
                <a:solidFill>
                  <a:srgbClr val="17375E"/>
                </a:solidFill>
                <a:latin typeface="Gill Sans" panose="020B0604020202020204"/>
              </a:rPr>
              <a:t>se réfère à des </a:t>
            </a:r>
            <a:r>
              <a:rPr lang="en-GB" sz="2000" dirty="0" err="1" smtClean="0">
                <a:solidFill>
                  <a:srgbClr val="17375E"/>
                </a:solidFill>
                <a:latin typeface="Gill Sans" panose="020B0604020202020204"/>
              </a:rPr>
              <a:t>caractéristiques</a:t>
            </a:r>
            <a:r>
              <a:rPr lang="en-GB" sz="2000" dirty="0" smtClean="0">
                <a:solidFill>
                  <a:srgbClr val="17375E"/>
                </a:solidFill>
                <a:latin typeface="Gill Sans" panose="020B0604020202020204"/>
              </a:rPr>
              <a:t> </a:t>
            </a:r>
            <a:r>
              <a:rPr lang="en-GB" sz="2000" dirty="0">
                <a:solidFill>
                  <a:srgbClr val="17375E"/>
                </a:solidFill>
                <a:latin typeface="Gill Sans" panose="020B0604020202020204"/>
              </a:rPr>
              <a:t>biolologiques et physiologiques qui </a:t>
            </a:r>
            <a:r>
              <a:rPr lang="en-GB" sz="2000" dirty="0" err="1" smtClean="0">
                <a:solidFill>
                  <a:srgbClr val="17375E"/>
                </a:solidFill>
                <a:latin typeface="Gill Sans" panose="020B0604020202020204"/>
              </a:rPr>
              <a:t>identifient</a:t>
            </a:r>
            <a:r>
              <a:rPr lang="en-GB" sz="2000" dirty="0" smtClean="0">
                <a:solidFill>
                  <a:srgbClr val="17375E"/>
                </a:solidFill>
                <a:latin typeface="Gill Sans" panose="020B0604020202020204"/>
              </a:rPr>
              <a:t> </a:t>
            </a:r>
            <a:r>
              <a:rPr lang="en-GB" sz="2000" dirty="0" err="1">
                <a:solidFill>
                  <a:srgbClr val="17375E"/>
                </a:solidFill>
                <a:latin typeface="Gill Sans" panose="020B0604020202020204"/>
              </a:rPr>
              <a:t>une</a:t>
            </a:r>
            <a:r>
              <a:rPr lang="en-GB" sz="2000" dirty="0">
                <a:solidFill>
                  <a:srgbClr val="17375E"/>
                </a:solidFill>
                <a:latin typeface="Gill Sans" panose="020B0604020202020204"/>
              </a:rPr>
              <a:t> </a:t>
            </a:r>
            <a:r>
              <a:rPr lang="en-GB" sz="2000" dirty="0" err="1" smtClean="0">
                <a:solidFill>
                  <a:srgbClr val="17375E"/>
                </a:solidFill>
                <a:latin typeface="Gill Sans" panose="020B0604020202020204"/>
              </a:rPr>
              <a:t>personne</a:t>
            </a:r>
            <a:r>
              <a:rPr lang="en-GB" sz="2000" dirty="0" smtClean="0">
                <a:solidFill>
                  <a:srgbClr val="17375E"/>
                </a:solidFill>
                <a:latin typeface="Gill Sans" panose="020B0604020202020204"/>
              </a:rPr>
              <a:t> </a:t>
            </a:r>
            <a:r>
              <a:rPr lang="en-GB" sz="2000" dirty="0">
                <a:solidFill>
                  <a:srgbClr val="17375E"/>
                </a:solidFill>
                <a:latin typeface="Gill Sans" panose="020B0604020202020204"/>
              </a:rPr>
              <a:t>en tant de qu’homme ou femme (hormones, organes). </a:t>
            </a:r>
          </a:p>
        </p:txBody>
      </p:sp>
      <p:sp>
        <p:nvSpPr>
          <p:cNvPr id="7" name="Rectangle 6">
            <a:extLst>
              <a:ext uri="{FF2B5EF4-FFF2-40B4-BE49-F238E27FC236}">
                <a16:creationId xmlns="" xmlns:a16="http://schemas.microsoft.com/office/drawing/2014/main" id="{733F2A02-1554-47D9-B85A-4D8F8B5BDB7F}"/>
              </a:ext>
            </a:extLst>
          </p:cNvPr>
          <p:cNvSpPr/>
          <p:nvPr/>
        </p:nvSpPr>
        <p:spPr>
          <a:xfrm>
            <a:off x="3563888" y="3243171"/>
            <a:ext cx="2016224" cy="584775"/>
          </a:xfrm>
          <a:prstGeom prst="rect">
            <a:avLst/>
          </a:prstGeom>
        </p:spPr>
        <p:txBody>
          <a:bodyPr wrap="square">
            <a:spAutoFit/>
          </a:bodyPr>
          <a:lstStyle/>
          <a:p>
            <a:r>
              <a:rPr lang="fr-FR" altLang="en-US" sz="3200" b="1" i="1" dirty="0">
                <a:solidFill>
                  <a:srgbClr val="0070C0"/>
                </a:solidFill>
                <a:latin typeface="Gill Sans MT" panose="020B0502020104020203" pitchFamily="34" charset="0"/>
              </a:rPr>
              <a:t>A retenir </a:t>
            </a:r>
            <a:endParaRPr lang="fr-FR" altLang="en-US" sz="3200" b="1" i="1" dirty="0">
              <a:latin typeface="Gill Sans MT" panose="020B0502020104020203" pitchFamily="34" charset="0"/>
            </a:endParaRPr>
          </a:p>
        </p:txBody>
      </p:sp>
      <p:pic>
        <p:nvPicPr>
          <p:cNvPr id="9" name="Image 8">
            <a:extLst>
              <a:ext uri="{FF2B5EF4-FFF2-40B4-BE49-F238E27FC236}">
                <a16:creationId xmlns="" xmlns:a16="http://schemas.microsoft.com/office/drawing/2014/main" id="{1001E0B7-C7F9-4FFC-8652-D7239E4932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06471" y="3092772"/>
            <a:ext cx="976613" cy="885573"/>
          </a:xfrm>
          <a:prstGeom prst="rect">
            <a:avLst/>
          </a:prstGeom>
        </p:spPr>
      </p:pic>
      <p:graphicFrame>
        <p:nvGraphicFramePr>
          <p:cNvPr id="11" name="Tableau 10">
            <a:extLst>
              <a:ext uri="{FF2B5EF4-FFF2-40B4-BE49-F238E27FC236}">
                <a16:creationId xmlns="" xmlns:a16="http://schemas.microsoft.com/office/drawing/2014/main" id="{1B60C0A2-15F8-489E-94B4-C2FD99CB07E8}"/>
              </a:ext>
            </a:extLst>
          </p:cNvPr>
          <p:cNvGraphicFramePr>
            <a:graphicFrameLocks noGrp="1"/>
          </p:cNvGraphicFramePr>
          <p:nvPr>
            <p:extLst>
              <p:ext uri="{D42A27DB-BD31-4B8C-83A1-F6EECF244321}">
                <p14:modId xmlns:p14="http://schemas.microsoft.com/office/powerpoint/2010/main" val="4281387234"/>
              </p:ext>
            </p:extLst>
          </p:nvPr>
        </p:nvGraphicFramePr>
        <p:xfrm>
          <a:off x="377540" y="3977434"/>
          <a:ext cx="8388920" cy="1935480"/>
        </p:xfrm>
        <a:graphic>
          <a:graphicData uri="http://schemas.openxmlformats.org/drawingml/2006/table">
            <a:tbl>
              <a:tblPr firstRow="1" bandRow="1">
                <a:tableStyleId>{93296810-A885-4BE3-A3E7-6D5BEEA58F35}</a:tableStyleId>
              </a:tblPr>
              <a:tblGrid>
                <a:gridCol w="3979743">
                  <a:extLst>
                    <a:ext uri="{9D8B030D-6E8A-4147-A177-3AD203B41FA5}">
                      <a16:colId xmlns="" xmlns:a16="http://schemas.microsoft.com/office/drawing/2014/main" val="376015988"/>
                    </a:ext>
                  </a:extLst>
                </a:gridCol>
                <a:gridCol w="4409177">
                  <a:extLst>
                    <a:ext uri="{9D8B030D-6E8A-4147-A177-3AD203B41FA5}">
                      <a16:colId xmlns="" xmlns:a16="http://schemas.microsoft.com/office/drawing/2014/main" val="3772463997"/>
                    </a:ext>
                  </a:extLst>
                </a:gridCol>
              </a:tblGrid>
              <a:tr h="370840">
                <a:tc>
                  <a:txBody>
                    <a:bodyPr/>
                    <a:lstStyle/>
                    <a:p>
                      <a:pPr algn="ctr"/>
                      <a:r>
                        <a:rPr lang="fr-FR" sz="1600" dirty="0">
                          <a:latin typeface="Gill Sans" panose="020B0604020202020204"/>
                        </a:rPr>
                        <a:t>SEXE </a:t>
                      </a:r>
                    </a:p>
                  </a:txBody>
                  <a:tcPr/>
                </a:tc>
                <a:tc>
                  <a:txBody>
                    <a:bodyPr/>
                    <a:lstStyle/>
                    <a:p>
                      <a:pPr algn="ctr"/>
                      <a:r>
                        <a:rPr lang="fr-FR" sz="1600" dirty="0">
                          <a:latin typeface="Gill Sans" panose="020B0604020202020204"/>
                        </a:rPr>
                        <a:t>GENRE </a:t>
                      </a:r>
                    </a:p>
                  </a:txBody>
                  <a:tcPr/>
                </a:tc>
                <a:extLst>
                  <a:ext uri="{0D108BD9-81ED-4DB2-BD59-A6C34878D82A}">
                    <a16:rowId xmlns="" xmlns:a16="http://schemas.microsoft.com/office/drawing/2014/main" val="1720361639"/>
                  </a:ext>
                </a:extLst>
              </a:tr>
              <a:tr h="370840">
                <a:tc>
                  <a:txBody>
                    <a:bodyPr/>
                    <a:lstStyle/>
                    <a:p>
                      <a:r>
                        <a:rPr lang="fr-FR" sz="1600" dirty="0">
                          <a:latin typeface="Gill Sans" panose="020B0604020202020204"/>
                        </a:rPr>
                        <a:t>Est déterminé biologiquement </a:t>
                      </a:r>
                    </a:p>
                  </a:txBody>
                  <a:tcPr/>
                </a:tc>
                <a:tc>
                  <a:txBody>
                    <a:bodyPr/>
                    <a:lstStyle/>
                    <a:p>
                      <a:r>
                        <a:rPr lang="fr-FR" sz="1600" dirty="0">
                          <a:latin typeface="Gill Sans" panose="020B0604020202020204"/>
                        </a:rPr>
                        <a:t>Déterminé par la société </a:t>
                      </a:r>
                    </a:p>
                  </a:txBody>
                  <a:tcPr/>
                </a:tc>
                <a:extLst>
                  <a:ext uri="{0D108BD9-81ED-4DB2-BD59-A6C34878D82A}">
                    <a16:rowId xmlns="" xmlns:a16="http://schemas.microsoft.com/office/drawing/2014/main" val="396216445"/>
                  </a:ext>
                </a:extLst>
              </a:tr>
              <a:tr h="370840">
                <a:tc>
                  <a:txBody>
                    <a:bodyPr/>
                    <a:lstStyle/>
                    <a:p>
                      <a:r>
                        <a:rPr lang="fr-FR" sz="1600" dirty="0">
                          <a:latin typeface="Gill Sans" panose="020B0604020202020204"/>
                        </a:rPr>
                        <a:t>Ne change pas** </a:t>
                      </a:r>
                    </a:p>
                    <a:p>
                      <a:r>
                        <a:rPr lang="fr-FR" sz="1200" dirty="0">
                          <a:latin typeface="Gill Sans" panose="020B0604020202020204"/>
                        </a:rPr>
                        <a:t>(** cette idée est de plus en plus discutée et remise en cause) </a:t>
                      </a:r>
                    </a:p>
                  </a:txBody>
                  <a:tcPr/>
                </a:tc>
                <a:tc>
                  <a:txBody>
                    <a:bodyPr/>
                    <a:lstStyle/>
                    <a:p>
                      <a:r>
                        <a:rPr lang="fr-FR" sz="1600" dirty="0">
                          <a:latin typeface="Gill Sans" panose="020B0604020202020204"/>
                        </a:rPr>
                        <a:t>Présente de nombreux aspects: est différent au sein et entre les cultures et à travers la géographie, le climat etc. </a:t>
                      </a:r>
                    </a:p>
                  </a:txBody>
                  <a:tcPr/>
                </a:tc>
                <a:extLst>
                  <a:ext uri="{0D108BD9-81ED-4DB2-BD59-A6C34878D82A}">
                    <a16:rowId xmlns="" xmlns:a16="http://schemas.microsoft.com/office/drawing/2014/main" val="4102134778"/>
                  </a:ext>
                </a:extLst>
              </a:tr>
              <a:tr h="370840">
                <a:tc>
                  <a:txBody>
                    <a:bodyPr/>
                    <a:lstStyle/>
                    <a:p>
                      <a:r>
                        <a:rPr lang="fr-FR" sz="1600" dirty="0">
                          <a:latin typeface="Gill Sans" panose="020B0604020202020204"/>
                        </a:rPr>
                        <a:t>Universel pour tous les êtres humains</a:t>
                      </a:r>
                    </a:p>
                  </a:txBody>
                  <a:tcPr/>
                </a:tc>
                <a:tc>
                  <a:txBody>
                    <a:bodyPr/>
                    <a:lstStyle/>
                    <a:p>
                      <a:r>
                        <a:rPr lang="fr-FR" sz="1600" dirty="0">
                          <a:latin typeface="Gill Sans" panose="020B0604020202020204"/>
                        </a:rPr>
                        <a:t>Dynamique, change au fil du temps</a:t>
                      </a:r>
                    </a:p>
                  </a:txBody>
                  <a:tcPr/>
                </a:tc>
                <a:extLst>
                  <a:ext uri="{0D108BD9-81ED-4DB2-BD59-A6C34878D82A}">
                    <a16:rowId xmlns="" xmlns:a16="http://schemas.microsoft.com/office/drawing/2014/main" val="4272214172"/>
                  </a:ext>
                </a:extLst>
              </a:tr>
            </a:tbl>
          </a:graphicData>
        </a:graphic>
      </p:graphicFrame>
      <p:sp>
        <p:nvSpPr>
          <p:cNvPr id="12"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QU’EST-CE QU’UN STÉRÉOTYPE ?</a:t>
            </a:r>
            <a:endParaRPr lang="fr-FR" altLang="en-US" b="1" dirty="0">
              <a:solidFill>
                <a:srgbClr val="C2113A"/>
              </a:solidFill>
              <a:latin typeface="Gill Sans" panose="020B0604020202020204"/>
            </a:endParaRPr>
          </a:p>
        </p:txBody>
      </p:sp>
      <p:sp>
        <p:nvSpPr>
          <p:cNvPr id="3" name="ZoneTexte 2"/>
          <p:cNvSpPr txBox="1"/>
          <p:nvPr/>
        </p:nvSpPr>
        <p:spPr>
          <a:xfrm>
            <a:off x="4000500" y="6286499"/>
            <a:ext cx="1270000" cy="279400"/>
          </a:xfrm>
          <a:prstGeom prst="rect">
            <a:avLst/>
          </a:prstGeom>
          <a:noFill/>
        </p:spPr>
        <p:txBody>
          <a:bodyPr vert="horz" rtlCol="0">
            <a:spAutoFit/>
          </a:bodyPr>
          <a:lstStyle/>
          <a:p>
            <a:pPr algn="ctr"/>
            <a:fld id="{D8057C6D-0162-41D5-AAED-43BB31BAEE14}" type="slidenum">
              <a:rPr lang="fr-FR" sz="1200" smtClean="0">
                <a:latin typeface="Gill Sans" panose="020B0604020202020204"/>
              </a:rPr>
              <a:pPr algn="ctr"/>
              <a:t>10</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321422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16209567-B20A-40E2-9875-CD4299E76013}"/>
              </a:ext>
            </a:extLst>
          </p:cNvPr>
          <p:cNvSpPr/>
          <p:nvPr/>
        </p:nvSpPr>
        <p:spPr>
          <a:xfrm>
            <a:off x="304225" y="958850"/>
            <a:ext cx="8534400" cy="4988545"/>
          </a:xfrm>
          <a:prstGeom prst="rect">
            <a:avLst/>
          </a:prstGeom>
          <a:solidFill>
            <a:srgbClr val="FFFFFF"/>
          </a:solidFill>
          <a:ln/>
        </p:spPr>
        <p:txBody>
          <a:bodyPr wrap="square" lIns="0" tIns="0" rIns="0" bIns="0">
            <a:spAutoFit/>
          </a:bodyPr>
          <a:lstStyle/>
          <a:p>
            <a:pPr algn="just">
              <a:lnSpc>
                <a:spcPts val="1900"/>
              </a:lnSpc>
              <a:spcBef>
                <a:spcPts val="300"/>
              </a:spcBef>
              <a:spcAft>
                <a:spcPts val="300"/>
              </a:spcAft>
            </a:pPr>
            <a:r>
              <a:rPr lang="fr-FR" altLang="en-US" b="1" i="1" dirty="0">
                <a:solidFill>
                  <a:srgbClr val="17375E"/>
                </a:solidFill>
                <a:latin typeface="Gill Sans" panose="020B0604020202020204"/>
              </a:rPr>
              <a:t>Sexe vs Genre</a:t>
            </a:r>
            <a:r>
              <a:rPr lang="fr-FR" altLang="en-US" b="1" dirty="0">
                <a:solidFill>
                  <a:srgbClr val="17375E"/>
                </a:solidFill>
                <a:latin typeface="Gill Sans" panose="020B0604020202020204"/>
              </a:rPr>
              <a:t> : </a:t>
            </a:r>
            <a:r>
              <a:rPr lang="fr-FR" altLang="en-US" dirty="0">
                <a:solidFill>
                  <a:srgbClr val="17375E"/>
                </a:solidFill>
                <a:latin typeface="Gill Sans" panose="020B0604020202020204"/>
              </a:rPr>
              <a:t>Activité pratique </a:t>
            </a:r>
            <a:r>
              <a:rPr lang="fr-FR" altLang="en-US" dirty="0" smtClean="0">
                <a:solidFill>
                  <a:srgbClr val="17375E"/>
                </a:solidFill>
                <a:latin typeface="Gill Sans" panose="020B0604020202020204"/>
              </a:rPr>
              <a:t>– instructions</a:t>
            </a:r>
          </a:p>
          <a:p>
            <a:pPr algn="just">
              <a:lnSpc>
                <a:spcPts val="1900"/>
              </a:lnSpc>
              <a:spcBef>
                <a:spcPts val="300"/>
              </a:spcBef>
              <a:spcAft>
                <a:spcPts val="300"/>
              </a:spcAft>
            </a:pPr>
            <a:r>
              <a:rPr lang="fr-FR" altLang="en-US" b="1" dirty="0">
                <a:solidFill>
                  <a:srgbClr val="17375E"/>
                </a:solidFill>
                <a:latin typeface="Gill Sans" panose="020B0604020202020204"/>
              </a:rPr>
              <a:t>Identifiez dans les </a:t>
            </a:r>
            <a:r>
              <a:rPr lang="fr-FR" altLang="en-US" b="1" dirty="0" smtClean="0">
                <a:solidFill>
                  <a:srgbClr val="17375E"/>
                </a:solidFill>
                <a:latin typeface="Gill Sans" panose="020B0604020202020204"/>
              </a:rPr>
              <a:t>déclarations </a:t>
            </a:r>
            <a:r>
              <a:rPr lang="fr-FR" altLang="en-US" b="1" dirty="0">
                <a:solidFill>
                  <a:srgbClr val="17375E"/>
                </a:solidFill>
                <a:latin typeface="Gill Sans" panose="020B0604020202020204"/>
              </a:rPr>
              <a:t>suivantes celles qui sont biologiques ou celles qui sont socialement </a:t>
            </a:r>
            <a:r>
              <a:rPr lang="fr-FR" altLang="en-US" b="1" dirty="0" smtClean="0">
                <a:solidFill>
                  <a:srgbClr val="17375E"/>
                </a:solidFill>
                <a:latin typeface="Gill Sans" panose="020B0604020202020204"/>
              </a:rPr>
              <a:t>construites</a:t>
            </a:r>
            <a:r>
              <a:rPr lang="fr-FR" altLang="en-US" b="1" dirty="0">
                <a:solidFill>
                  <a:srgbClr val="17375E"/>
                </a:solidFill>
                <a:latin typeface="Gill Sans" panose="020B0604020202020204"/>
              </a:rPr>
              <a:t> </a:t>
            </a:r>
            <a:r>
              <a:rPr lang="fr-FR" altLang="en-US" b="1" dirty="0" smtClean="0">
                <a:solidFill>
                  <a:srgbClr val="17375E"/>
                </a:solidFill>
                <a:latin typeface="Gill Sans" panose="020B0604020202020204"/>
              </a:rPr>
              <a:t>:</a:t>
            </a:r>
          </a:p>
          <a:p>
            <a:pPr marL="457200" indent="-457200" algn="just">
              <a:lnSpc>
                <a:spcPts val="1900"/>
              </a:lnSpc>
              <a:spcBef>
                <a:spcPts val="300"/>
              </a:spcBef>
              <a:spcAft>
                <a:spcPts val="300"/>
              </a:spcAft>
              <a:buClr>
                <a:schemeClr val="accent1">
                  <a:lumMod val="50000"/>
                </a:schemeClr>
              </a:buClr>
              <a:buFont typeface="+mj-lt"/>
              <a:buAutoNum type="alphaLcParenR"/>
            </a:pPr>
            <a:r>
              <a:rPr lang="fr-FR" altLang="en-US" dirty="0">
                <a:solidFill>
                  <a:srgbClr val="17375E"/>
                </a:solidFill>
                <a:latin typeface="Gill Sans" panose="020B0604020202020204"/>
              </a:rPr>
              <a:t>Les femmes donnent naissance à des bébés, les hommes ne le font pas. </a:t>
            </a:r>
          </a:p>
          <a:p>
            <a:pPr marL="457200" indent="-457200" algn="just">
              <a:lnSpc>
                <a:spcPts val="1900"/>
              </a:lnSpc>
              <a:spcBef>
                <a:spcPts val="300"/>
              </a:spcBef>
              <a:spcAft>
                <a:spcPts val="300"/>
              </a:spcAft>
              <a:buClr>
                <a:schemeClr val="accent1">
                  <a:lumMod val="50000"/>
                </a:schemeClr>
              </a:buClr>
              <a:buFont typeface="+mj-lt"/>
              <a:buAutoNum type="alphaLcParenR"/>
            </a:pPr>
            <a:r>
              <a:rPr lang="fr-FR" altLang="en-US" dirty="0">
                <a:solidFill>
                  <a:srgbClr val="17375E"/>
                </a:solidFill>
                <a:latin typeface="Gill Sans" panose="020B0604020202020204"/>
              </a:rPr>
              <a:t>Les femmes ont la charge de s’occuper des bébés parce qu’elles peuvent les allaiter. </a:t>
            </a:r>
          </a:p>
          <a:p>
            <a:pPr marL="457200" indent="-457200" algn="just">
              <a:lnSpc>
                <a:spcPts val="1900"/>
              </a:lnSpc>
              <a:spcBef>
                <a:spcPts val="300"/>
              </a:spcBef>
              <a:spcAft>
                <a:spcPts val="300"/>
              </a:spcAft>
              <a:buClr>
                <a:schemeClr val="accent1">
                  <a:lumMod val="50000"/>
                </a:schemeClr>
              </a:buClr>
              <a:buFont typeface="+mj-lt"/>
              <a:buAutoNum type="alphaLcParenR"/>
            </a:pPr>
            <a:r>
              <a:rPr lang="fr-FR" altLang="en-US" dirty="0">
                <a:solidFill>
                  <a:srgbClr val="17375E"/>
                </a:solidFill>
                <a:latin typeface="Gill Sans" panose="020B0604020202020204"/>
              </a:rPr>
              <a:t>Les hommes ont des moustaches. </a:t>
            </a:r>
          </a:p>
          <a:p>
            <a:pPr marL="457200" indent="-457200" algn="just">
              <a:lnSpc>
                <a:spcPts val="1900"/>
              </a:lnSpc>
              <a:spcBef>
                <a:spcPts val="300"/>
              </a:spcBef>
              <a:spcAft>
                <a:spcPts val="300"/>
              </a:spcAft>
              <a:buClr>
                <a:schemeClr val="accent1">
                  <a:lumMod val="50000"/>
                </a:schemeClr>
              </a:buClr>
              <a:buFont typeface="+mj-lt"/>
              <a:buAutoNum type="alphaLcParenR"/>
            </a:pPr>
            <a:r>
              <a:rPr lang="fr-FR" altLang="en-US" dirty="0">
                <a:solidFill>
                  <a:srgbClr val="17375E"/>
                </a:solidFill>
                <a:latin typeface="Gill Sans" panose="020B0604020202020204"/>
              </a:rPr>
              <a:t>Les femmes ne peuvent porter de lourds chargements. </a:t>
            </a:r>
          </a:p>
          <a:p>
            <a:pPr marL="457200" indent="-457200" algn="just">
              <a:lnSpc>
                <a:spcPts val="1900"/>
              </a:lnSpc>
              <a:spcBef>
                <a:spcPts val="300"/>
              </a:spcBef>
              <a:spcAft>
                <a:spcPts val="300"/>
              </a:spcAft>
              <a:buClr>
                <a:schemeClr val="accent1">
                  <a:lumMod val="50000"/>
                </a:schemeClr>
              </a:buClr>
              <a:buFont typeface="+mj-lt"/>
              <a:buAutoNum type="alphaLcParenR"/>
            </a:pPr>
            <a:r>
              <a:rPr lang="fr-FR" altLang="en-US" dirty="0">
                <a:solidFill>
                  <a:srgbClr val="17375E"/>
                </a:solidFill>
                <a:latin typeface="Gill Sans" panose="020B0604020202020204"/>
              </a:rPr>
              <a:t>Les femmes ont peur de travailler dehors pendant la nuit. </a:t>
            </a:r>
          </a:p>
          <a:p>
            <a:pPr marL="457200" indent="-457200" algn="just">
              <a:lnSpc>
                <a:spcPts val="1900"/>
              </a:lnSpc>
              <a:spcBef>
                <a:spcPts val="300"/>
              </a:spcBef>
              <a:spcAft>
                <a:spcPts val="300"/>
              </a:spcAft>
              <a:buClr>
                <a:schemeClr val="accent1">
                  <a:lumMod val="50000"/>
                </a:schemeClr>
              </a:buClr>
              <a:buFont typeface="+mj-lt"/>
              <a:buAutoNum type="alphaLcParenR"/>
            </a:pPr>
            <a:r>
              <a:rPr lang="fr-FR" altLang="en-US" dirty="0">
                <a:solidFill>
                  <a:srgbClr val="17375E"/>
                </a:solidFill>
                <a:latin typeface="Gill Sans" panose="020B0604020202020204"/>
              </a:rPr>
              <a:t>Les voix des hommes deviennent rauques à </a:t>
            </a:r>
            <a:r>
              <a:rPr lang="fr-FR" altLang="en-US" dirty="0" smtClean="0">
                <a:solidFill>
                  <a:srgbClr val="17375E"/>
                </a:solidFill>
                <a:latin typeface="Gill Sans" panose="020B0604020202020204"/>
              </a:rPr>
              <a:t>l'âge </a:t>
            </a:r>
            <a:r>
              <a:rPr lang="fr-FR" altLang="en-US" dirty="0">
                <a:solidFill>
                  <a:srgbClr val="17375E"/>
                </a:solidFill>
                <a:latin typeface="Gill Sans" panose="020B0604020202020204"/>
              </a:rPr>
              <a:t>de la puberté, celles des femmes, non. </a:t>
            </a:r>
          </a:p>
          <a:p>
            <a:pPr marL="457200" indent="-457200" algn="just">
              <a:lnSpc>
                <a:spcPts val="1900"/>
              </a:lnSpc>
              <a:spcBef>
                <a:spcPts val="300"/>
              </a:spcBef>
              <a:spcAft>
                <a:spcPts val="300"/>
              </a:spcAft>
              <a:buClr>
                <a:schemeClr val="accent1">
                  <a:lumMod val="50000"/>
                </a:schemeClr>
              </a:buClr>
              <a:buFont typeface="+mj-lt"/>
              <a:buAutoNum type="alphaLcParenR"/>
            </a:pPr>
            <a:r>
              <a:rPr lang="fr-FR" altLang="en-US" dirty="0">
                <a:solidFill>
                  <a:srgbClr val="17375E"/>
                </a:solidFill>
                <a:latin typeface="Gill Sans" panose="020B0604020202020204"/>
              </a:rPr>
              <a:t>Les femmes sont émotionnelles et les hommes </a:t>
            </a:r>
            <a:r>
              <a:rPr lang="fr-FR" altLang="en-US" dirty="0" smtClean="0">
                <a:solidFill>
                  <a:srgbClr val="17375E"/>
                </a:solidFill>
                <a:latin typeface="Gill Sans" panose="020B0604020202020204"/>
              </a:rPr>
              <a:t>rationnels / l’émotion </a:t>
            </a:r>
            <a:r>
              <a:rPr lang="fr-FR" altLang="en-US" dirty="0">
                <a:solidFill>
                  <a:srgbClr val="17375E"/>
                </a:solidFill>
                <a:latin typeface="Gill Sans" panose="020B0604020202020204"/>
              </a:rPr>
              <a:t>est féminine tandis que la raison est masculine</a:t>
            </a:r>
            <a:r>
              <a:rPr lang="fr-FR" altLang="en-US" dirty="0" smtClean="0">
                <a:solidFill>
                  <a:srgbClr val="17375E"/>
                </a:solidFill>
                <a:latin typeface="Gill Sans" panose="020B0604020202020204"/>
              </a:rPr>
              <a:t>. </a:t>
            </a:r>
            <a:endParaRPr lang="fr-FR" altLang="en-US" dirty="0">
              <a:solidFill>
                <a:srgbClr val="17375E"/>
              </a:solidFill>
              <a:latin typeface="Gill Sans" panose="020B0604020202020204"/>
            </a:endParaRPr>
          </a:p>
          <a:p>
            <a:pPr marL="457200" indent="-457200" algn="just">
              <a:lnSpc>
                <a:spcPts val="1900"/>
              </a:lnSpc>
              <a:spcBef>
                <a:spcPts val="300"/>
              </a:spcBef>
              <a:spcAft>
                <a:spcPts val="300"/>
              </a:spcAft>
              <a:buClr>
                <a:schemeClr val="accent1">
                  <a:lumMod val="50000"/>
                </a:schemeClr>
              </a:buClr>
              <a:buFont typeface="+mj-lt"/>
              <a:buAutoNum type="alphaLcParenR"/>
            </a:pPr>
            <a:r>
              <a:rPr lang="fr-FR" altLang="en-US" dirty="0">
                <a:solidFill>
                  <a:srgbClr val="17375E"/>
                </a:solidFill>
                <a:latin typeface="Gill Sans" panose="020B0604020202020204"/>
              </a:rPr>
              <a:t>La plupart des femmes ont des cheveux longs mais les hommes ont des cheveux courts. </a:t>
            </a:r>
          </a:p>
          <a:p>
            <a:pPr marL="457200" indent="-457200" algn="just">
              <a:lnSpc>
                <a:spcPts val="1900"/>
              </a:lnSpc>
              <a:spcBef>
                <a:spcPts val="300"/>
              </a:spcBef>
              <a:spcAft>
                <a:spcPts val="300"/>
              </a:spcAft>
              <a:buClr>
                <a:schemeClr val="accent1">
                  <a:lumMod val="50000"/>
                </a:schemeClr>
              </a:buClr>
              <a:buFont typeface="+mj-lt"/>
              <a:buAutoNum type="alphaLcParenR"/>
            </a:pPr>
            <a:r>
              <a:rPr lang="fr-FR" altLang="en-US" dirty="0">
                <a:solidFill>
                  <a:srgbClr val="17375E"/>
                </a:solidFill>
                <a:latin typeface="Gill Sans" panose="020B0604020202020204"/>
              </a:rPr>
              <a:t>La plupart des </a:t>
            </a:r>
            <a:r>
              <a:rPr lang="fr-FR" altLang="en-US" dirty="0" smtClean="0">
                <a:solidFill>
                  <a:srgbClr val="17375E"/>
                </a:solidFill>
                <a:latin typeface="Gill Sans" panose="020B0604020202020204"/>
              </a:rPr>
              <a:t>savants / scientifiques </a:t>
            </a:r>
            <a:r>
              <a:rPr lang="fr-FR" altLang="en-US" dirty="0">
                <a:solidFill>
                  <a:srgbClr val="17375E"/>
                </a:solidFill>
                <a:latin typeface="Gill Sans" panose="020B0604020202020204"/>
              </a:rPr>
              <a:t>sont des hommes. </a:t>
            </a:r>
          </a:p>
          <a:p>
            <a:pPr marL="457200" indent="-457200" algn="just">
              <a:lnSpc>
                <a:spcPts val="1900"/>
              </a:lnSpc>
              <a:spcBef>
                <a:spcPts val="300"/>
              </a:spcBef>
              <a:spcAft>
                <a:spcPts val="300"/>
              </a:spcAft>
              <a:buClr>
                <a:schemeClr val="accent1">
                  <a:lumMod val="50000"/>
                </a:schemeClr>
              </a:buClr>
              <a:buFont typeface="+mj-lt"/>
              <a:buAutoNum type="alphaLcParenR"/>
            </a:pPr>
            <a:r>
              <a:rPr lang="fr-FR" altLang="en-US" dirty="0">
                <a:solidFill>
                  <a:srgbClr val="17375E"/>
                </a:solidFill>
                <a:latin typeface="Gill Sans" panose="020B0604020202020204"/>
              </a:rPr>
              <a:t>De nature, faire la cuisine revient aux femmes. </a:t>
            </a:r>
          </a:p>
        </p:txBody>
      </p:sp>
      <p:sp>
        <p:nvSpPr>
          <p:cNvPr id="10"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QU’EST-CE QU’UN STÉRÉOTYPE ?</a:t>
            </a:r>
            <a:endParaRPr lang="fr-FR" altLang="en-US" b="1" dirty="0">
              <a:solidFill>
                <a:srgbClr val="C2113A"/>
              </a:solidFill>
              <a:latin typeface="Gill Sans" panose="020B0604020202020204"/>
            </a:endParaRP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2AD95E5F-DEEE-4EE6-8B64-2F382035A417}" type="slidenum">
              <a:rPr lang="fr-FR" sz="1200" smtClean="0">
                <a:latin typeface="Gill Sans" panose="020B0604020202020204"/>
              </a:rPr>
              <a:pPr algn="ctr"/>
              <a:t>11</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686842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5"/>
          <p:cNvSpPr txBox="1">
            <a:spLocks/>
          </p:cNvSpPr>
          <p:nvPr/>
        </p:nvSpPr>
        <p:spPr bwMode="auto">
          <a:xfrm>
            <a:off x="304225" y="958850"/>
            <a:ext cx="8534400" cy="4673600"/>
          </a:xfrm>
          <a:prstGeom prst="rect">
            <a:avLst/>
          </a:prstGeom>
          <a:solidFill>
            <a:srgbClr val="FFFFFF"/>
          </a:solidFill>
          <a:ln w="9525">
            <a:noFill/>
            <a:miter lim="800000"/>
            <a:headEnd/>
            <a:tailEnd/>
          </a:ln>
        </p:spPr>
        <p:txBody>
          <a:bodyPr lIns="0" tIns="0" rIns="0" bIns="0"/>
          <a:lstStyle/>
          <a:p>
            <a:pPr algn="just" eaLnBrk="1" hangingPunct="1">
              <a:lnSpc>
                <a:spcPts val="2000"/>
              </a:lnSpc>
              <a:spcBef>
                <a:spcPts val="1200"/>
              </a:spcBef>
              <a:spcAft>
                <a:spcPts val="1200"/>
              </a:spcAft>
            </a:pPr>
            <a:r>
              <a:rPr lang="fr-FR" altLang="en-US" sz="2000" b="1" dirty="0">
                <a:solidFill>
                  <a:srgbClr val="17375E"/>
                </a:solidFill>
                <a:latin typeface="Gill Sans" panose="020B0604020202020204"/>
              </a:rPr>
              <a:t>Stéréotypes et rôles de genre : A </a:t>
            </a:r>
            <a:r>
              <a:rPr lang="fr-FR" altLang="en-US" sz="2000" b="1" dirty="0" smtClean="0">
                <a:solidFill>
                  <a:srgbClr val="17375E"/>
                </a:solidFill>
                <a:latin typeface="Gill Sans" panose="020B0604020202020204"/>
              </a:rPr>
              <a:t>retenir</a:t>
            </a:r>
          </a:p>
          <a:p>
            <a:pPr marL="45720" algn="just">
              <a:lnSpc>
                <a:spcPts val="2000"/>
              </a:lnSpc>
              <a:spcBef>
                <a:spcPts val="1200"/>
              </a:spcBef>
              <a:spcAft>
                <a:spcPts val="1200"/>
              </a:spcAft>
            </a:pPr>
            <a:r>
              <a:rPr lang="en-GB" sz="2000" b="1" dirty="0">
                <a:solidFill>
                  <a:srgbClr val="17375E"/>
                </a:solidFill>
                <a:latin typeface="Gill Sans" panose="020B0604020202020204"/>
              </a:rPr>
              <a:t>Les </a:t>
            </a:r>
            <a:r>
              <a:rPr lang="en-GB" sz="2000" b="1" dirty="0" err="1">
                <a:solidFill>
                  <a:srgbClr val="17375E"/>
                </a:solidFill>
                <a:latin typeface="Gill Sans" panose="020B0604020202020204"/>
              </a:rPr>
              <a:t>stéréotypes</a:t>
            </a:r>
            <a:r>
              <a:rPr lang="en-GB" sz="2000" b="1" dirty="0">
                <a:solidFill>
                  <a:srgbClr val="17375E"/>
                </a:solidFill>
                <a:latin typeface="Gill Sans" panose="020B0604020202020204"/>
              </a:rPr>
              <a:t> de genre </a:t>
            </a:r>
            <a:r>
              <a:rPr lang="en-GB" sz="2000" dirty="0" err="1">
                <a:solidFill>
                  <a:srgbClr val="17375E"/>
                </a:solidFill>
                <a:latin typeface="Gill Sans" panose="020B0604020202020204"/>
              </a:rPr>
              <a:t>sont</a:t>
            </a:r>
            <a:r>
              <a:rPr lang="en-GB" sz="2000" dirty="0">
                <a:solidFill>
                  <a:srgbClr val="17375E"/>
                </a:solidFill>
                <a:latin typeface="Gill Sans" panose="020B0604020202020204"/>
              </a:rPr>
              <a:t> des </a:t>
            </a:r>
            <a:r>
              <a:rPr lang="en-GB" sz="2000" dirty="0" err="1">
                <a:solidFill>
                  <a:srgbClr val="17375E"/>
                </a:solidFill>
                <a:latin typeface="Gill Sans" panose="020B0604020202020204"/>
              </a:rPr>
              <a:t>généralisations</a:t>
            </a:r>
            <a:r>
              <a:rPr lang="en-GB" sz="2000" dirty="0">
                <a:solidFill>
                  <a:srgbClr val="17375E"/>
                </a:solidFill>
                <a:latin typeface="Gill Sans" panose="020B0604020202020204"/>
              </a:rPr>
              <a:t> </a:t>
            </a:r>
            <a:r>
              <a:rPr lang="en-GB" sz="2000" dirty="0" err="1">
                <a:solidFill>
                  <a:srgbClr val="17375E"/>
                </a:solidFill>
                <a:latin typeface="Gill Sans" panose="020B0604020202020204"/>
              </a:rPr>
              <a:t>simplistes</a:t>
            </a:r>
            <a:r>
              <a:rPr lang="en-GB" sz="2000" dirty="0">
                <a:solidFill>
                  <a:srgbClr val="17375E"/>
                </a:solidFill>
                <a:latin typeface="Gill Sans" panose="020B0604020202020204"/>
              </a:rPr>
              <a:t> sur les </a:t>
            </a:r>
            <a:r>
              <a:rPr lang="en-GB" sz="2000" dirty="0" err="1">
                <a:solidFill>
                  <a:srgbClr val="17375E"/>
                </a:solidFill>
                <a:latin typeface="Gill Sans" panose="020B0604020202020204"/>
              </a:rPr>
              <a:t>attributs</a:t>
            </a:r>
            <a:r>
              <a:rPr lang="en-GB" sz="2000" dirty="0">
                <a:solidFill>
                  <a:srgbClr val="17375E"/>
                </a:solidFill>
                <a:latin typeface="Gill Sans" panose="020B0604020202020204"/>
              </a:rPr>
              <a:t> de genre, les </a:t>
            </a:r>
            <a:r>
              <a:rPr lang="en-GB" sz="2000" dirty="0" err="1" smtClean="0">
                <a:solidFill>
                  <a:srgbClr val="17375E"/>
                </a:solidFill>
                <a:latin typeface="Gill Sans" panose="020B0604020202020204"/>
              </a:rPr>
              <a:t>différences</a:t>
            </a:r>
            <a:r>
              <a:rPr lang="en-GB" sz="2000" dirty="0">
                <a:solidFill>
                  <a:srgbClr val="17375E"/>
                </a:solidFill>
                <a:latin typeface="Gill Sans" panose="020B0604020202020204"/>
              </a:rPr>
              <a:t>, les </a:t>
            </a:r>
            <a:r>
              <a:rPr lang="en-GB" sz="2000" dirty="0" err="1">
                <a:solidFill>
                  <a:srgbClr val="17375E"/>
                </a:solidFill>
                <a:latin typeface="Gill Sans" panose="020B0604020202020204"/>
              </a:rPr>
              <a:t>rôles</a:t>
            </a:r>
            <a:r>
              <a:rPr lang="en-GB" sz="2000" dirty="0">
                <a:solidFill>
                  <a:srgbClr val="17375E"/>
                </a:solidFill>
                <a:latin typeface="Gill Sans" panose="020B0604020202020204"/>
              </a:rPr>
              <a:t> de genre pour un </a:t>
            </a:r>
            <a:r>
              <a:rPr lang="en-GB" sz="2000" dirty="0" err="1">
                <a:solidFill>
                  <a:srgbClr val="17375E"/>
                </a:solidFill>
                <a:latin typeface="Gill Sans" panose="020B0604020202020204"/>
              </a:rPr>
              <a:t>individu</a:t>
            </a:r>
            <a:r>
              <a:rPr lang="en-GB" sz="2000" dirty="0">
                <a:solidFill>
                  <a:srgbClr val="17375E"/>
                </a:solidFill>
                <a:latin typeface="Gill Sans" panose="020B0604020202020204"/>
              </a:rPr>
              <a:t> </a:t>
            </a:r>
            <a:r>
              <a:rPr lang="en-GB" sz="2000" dirty="0" err="1">
                <a:solidFill>
                  <a:srgbClr val="17375E"/>
                </a:solidFill>
                <a:latin typeface="Gill Sans" panose="020B0604020202020204"/>
              </a:rPr>
              <a:t>ou</a:t>
            </a:r>
            <a:r>
              <a:rPr lang="en-GB" sz="2000" dirty="0">
                <a:solidFill>
                  <a:srgbClr val="17375E"/>
                </a:solidFill>
                <a:latin typeface="Gill Sans" panose="020B0604020202020204"/>
              </a:rPr>
              <a:t> un </a:t>
            </a:r>
            <a:r>
              <a:rPr lang="en-GB" sz="2000" dirty="0" err="1">
                <a:solidFill>
                  <a:srgbClr val="17375E"/>
                </a:solidFill>
                <a:latin typeface="Gill Sans" panose="020B0604020202020204"/>
              </a:rPr>
              <a:t>groupe</a:t>
            </a:r>
            <a:r>
              <a:rPr lang="en-GB" sz="2000" dirty="0">
                <a:solidFill>
                  <a:srgbClr val="17375E"/>
                </a:solidFill>
                <a:latin typeface="Gill Sans" panose="020B0604020202020204"/>
              </a:rPr>
              <a:t> </a:t>
            </a:r>
            <a:r>
              <a:rPr lang="en-GB" sz="2000" dirty="0" err="1">
                <a:solidFill>
                  <a:srgbClr val="17375E"/>
                </a:solidFill>
                <a:latin typeface="Gill Sans" panose="020B0604020202020204"/>
              </a:rPr>
              <a:t>donné</a:t>
            </a:r>
            <a:r>
              <a:rPr lang="en-GB" sz="2000" dirty="0" smtClean="0">
                <a:solidFill>
                  <a:srgbClr val="17375E"/>
                </a:solidFill>
                <a:latin typeface="Gill Sans" panose="020B0604020202020204"/>
              </a:rPr>
              <a:t>.</a:t>
            </a:r>
            <a:endParaRPr lang="en-GB" sz="2000" dirty="0">
              <a:solidFill>
                <a:srgbClr val="17375E"/>
              </a:solidFill>
              <a:latin typeface="Gill Sans" panose="020B0604020202020204"/>
            </a:endParaRPr>
          </a:p>
          <a:p>
            <a:pPr marL="45720" algn="just">
              <a:lnSpc>
                <a:spcPts val="2000"/>
              </a:lnSpc>
              <a:spcBef>
                <a:spcPts val="1200"/>
              </a:spcBef>
              <a:spcAft>
                <a:spcPts val="1200"/>
              </a:spcAft>
            </a:pPr>
            <a:r>
              <a:rPr lang="en-GB" sz="2000" b="1" dirty="0">
                <a:solidFill>
                  <a:srgbClr val="17375E"/>
                </a:solidFill>
                <a:latin typeface="Gill Sans" panose="020B0604020202020204"/>
              </a:rPr>
              <a:t>Les </a:t>
            </a:r>
            <a:r>
              <a:rPr lang="en-GB" sz="2000" b="1" dirty="0" err="1">
                <a:solidFill>
                  <a:srgbClr val="17375E"/>
                </a:solidFill>
                <a:latin typeface="Gill Sans" panose="020B0604020202020204"/>
              </a:rPr>
              <a:t>rôles</a:t>
            </a:r>
            <a:r>
              <a:rPr lang="en-GB" sz="2000" b="1" dirty="0">
                <a:solidFill>
                  <a:srgbClr val="17375E"/>
                </a:solidFill>
                <a:latin typeface="Gill Sans" panose="020B0604020202020204"/>
              </a:rPr>
              <a:t> de genre </a:t>
            </a:r>
            <a:r>
              <a:rPr lang="en-GB" sz="2000" dirty="0">
                <a:solidFill>
                  <a:srgbClr val="17375E"/>
                </a:solidFill>
                <a:latin typeface="Gill Sans" panose="020B0604020202020204"/>
              </a:rPr>
              <a:t>se </a:t>
            </a:r>
            <a:r>
              <a:rPr lang="en-GB" sz="2000" dirty="0" err="1">
                <a:solidFill>
                  <a:srgbClr val="17375E"/>
                </a:solidFill>
                <a:latin typeface="Gill Sans" panose="020B0604020202020204"/>
              </a:rPr>
              <a:t>réfèrent</a:t>
            </a:r>
            <a:r>
              <a:rPr lang="en-GB" sz="2000" dirty="0">
                <a:solidFill>
                  <a:srgbClr val="17375E"/>
                </a:solidFill>
                <a:latin typeface="Gill Sans" panose="020B0604020202020204"/>
              </a:rPr>
              <a:t> à </a:t>
            </a:r>
            <a:r>
              <a:rPr lang="en-GB" sz="2000" dirty="0" err="1">
                <a:solidFill>
                  <a:srgbClr val="17375E"/>
                </a:solidFill>
                <a:latin typeface="Gill Sans" panose="020B0604020202020204"/>
              </a:rPr>
              <a:t>ce</a:t>
            </a:r>
            <a:r>
              <a:rPr lang="en-GB" sz="2000" dirty="0">
                <a:solidFill>
                  <a:srgbClr val="17375E"/>
                </a:solidFill>
                <a:latin typeface="Gill Sans" panose="020B0604020202020204"/>
              </a:rPr>
              <a:t> que la </a:t>
            </a:r>
            <a:r>
              <a:rPr lang="en-GB" sz="2000" dirty="0" err="1">
                <a:solidFill>
                  <a:srgbClr val="17375E"/>
                </a:solidFill>
                <a:latin typeface="Gill Sans" panose="020B0604020202020204"/>
              </a:rPr>
              <a:t>société</a:t>
            </a:r>
            <a:r>
              <a:rPr lang="en-GB" sz="2000" dirty="0">
                <a:solidFill>
                  <a:srgbClr val="17375E"/>
                </a:solidFill>
                <a:latin typeface="Gill Sans" panose="020B0604020202020204"/>
              </a:rPr>
              <a:t> attend de la </a:t>
            </a:r>
            <a:r>
              <a:rPr lang="en-GB" sz="2000" dirty="0" err="1">
                <a:solidFill>
                  <a:srgbClr val="17375E"/>
                </a:solidFill>
                <a:latin typeface="Gill Sans" panose="020B0604020202020204"/>
              </a:rPr>
              <a:t>façon</a:t>
            </a:r>
            <a:r>
              <a:rPr lang="en-GB" sz="2000" dirty="0">
                <a:solidFill>
                  <a:srgbClr val="17375E"/>
                </a:solidFill>
                <a:latin typeface="Gill Sans" panose="020B0604020202020204"/>
              </a:rPr>
              <a:t> </a:t>
            </a:r>
            <a:r>
              <a:rPr lang="en-GB" sz="2000" dirty="0" err="1">
                <a:solidFill>
                  <a:srgbClr val="17375E"/>
                </a:solidFill>
                <a:latin typeface="Gill Sans" panose="020B0604020202020204"/>
              </a:rPr>
              <a:t>dont</a:t>
            </a:r>
            <a:r>
              <a:rPr lang="en-GB" sz="2000" dirty="0">
                <a:solidFill>
                  <a:srgbClr val="17375E"/>
                </a:solidFill>
                <a:latin typeface="Gill Sans" panose="020B0604020202020204"/>
              </a:rPr>
              <a:t> un homme </a:t>
            </a:r>
            <a:r>
              <a:rPr lang="en-GB" sz="2000" dirty="0" err="1">
                <a:solidFill>
                  <a:srgbClr val="17375E"/>
                </a:solidFill>
                <a:latin typeface="Gill Sans" panose="020B0604020202020204"/>
              </a:rPr>
              <a:t>ou</a:t>
            </a:r>
            <a:r>
              <a:rPr lang="en-GB" sz="2000" dirty="0">
                <a:solidFill>
                  <a:srgbClr val="17375E"/>
                </a:solidFill>
                <a:latin typeface="Gill Sans" panose="020B0604020202020204"/>
              </a:rPr>
              <a:t> </a:t>
            </a:r>
            <a:r>
              <a:rPr lang="en-GB" sz="2000" dirty="0" err="1">
                <a:solidFill>
                  <a:srgbClr val="17375E"/>
                </a:solidFill>
                <a:latin typeface="Gill Sans" panose="020B0604020202020204"/>
              </a:rPr>
              <a:t>une</a:t>
            </a:r>
            <a:r>
              <a:rPr lang="en-GB" sz="2000" dirty="0">
                <a:solidFill>
                  <a:srgbClr val="17375E"/>
                </a:solidFill>
                <a:latin typeface="Gill Sans" panose="020B0604020202020204"/>
              </a:rPr>
              <a:t> femme </a:t>
            </a:r>
            <a:r>
              <a:rPr lang="en-GB" sz="2000" dirty="0" err="1">
                <a:solidFill>
                  <a:srgbClr val="17375E"/>
                </a:solidFill>
                <a:latin typeface="Gill Sans" panose="020B0604020202020204"/>
              </a:rPr>
              <a:t>doit</a:t>
            </a:r>
            <a:r>
              <a:rPr lang="en-GB" sz="2000" dirty="0">
                <a:solidFill>
                  <a:srgbClr val="17375E"/>
                </a:solidFill>
                <a:latin typeface="Gill Sans" panose="020B0604020202020204"/>
              </a:rPr>
              <a:t> </a:t>
            </a:r>
            <a:r>
              <a:rPr lang="en-GB" sz="2000" dirty="0" err="1">
                <a:solidFill>
                  <a:srgbClr val="17375E"/>
                </a:solidFill>
                <a:latin typeface="Gill Sans" panose="020B0604020202020204"/>
              </a:rPr>
              <a:t>agir</a:t>
            </a:r>
            <a:r>
              <a:rPr lang="en-GB" sz="2000" dirty="0">
                <a:solidFill>
                  <a:srgbClr val="17375E"/>
                </a:solidFill>
                <a:latin typeface="Gill Sans" panose="020B0604020202020204"/>
              </a:rPr>
              <a:t> et se </a:t>
            </a:r>
            <a:r>
              <a:rPr lang="en-GB" sz="2000" dirty="0" err="1">
                <a:solidFill>
                  <a:srgbClr val="17375E"/>
                </a:solidFill>
                <a:latin typeface="Gill Sans" panose="020B0604020202020204"/>
              </a:rPr>
              <a:t>comporter</a:t>
            </a:r>
            <a:r>
              <a:rPr lang="en-GB" sz="2000" dirty="0">
                <a:solidFill>
                  <a:srgbClr val="17375E"/>
                </a:solidFill>
                <a:latin typeface="Gill Sans" panose="020B0604020202020204"/>
              </a:rPr>
              <a:t>, </a:t>
            </a:r>
            <a:r>
              <a:rPr lang="en-GB" sz="2000" dirty="0" err="1">
                <a:solidFill>
                  <a:srgbClr val="17375E"/>
                </a:solidFill>
                <a:latin typeface="Gill Sans" panose="020B0604020202020204"/>
              </a:rPr>
              <a:t>selon</a:t>
            </a:r>
            <a:r>
              <a:rPr lang="en-GB" sz="2000" dirty="0">
                <a:solidFill>
                  <a:srgbClr val="17375E"/>
                </a:solidFill>
                <a:latin typeface="Gill Sans" panose="020B0604020202020204"/>
              </a:rPr>
              <a:t> des </a:t>
            </a:r>
            <a:r>
              <a:rPr lang="en-GB" sz="2000" dirty="0" err="1">
                <a:solidFill>
                  <a:srgbClr val="17375E"/>
                </a:solidFill>
                <a:latin typeface="Gill Sans" panose="020B0604020202020204"/>
              </a:rPr>
              <a:t>normes</a:t>
            </a:r>
            <a:r>
              <a:rPr lang="en-GB" sz="2000" dirty="0">
                <a:solidFill>
                  <a:srgbClr val="17375E"/>
                </a:solidFill>
                <a:latin typeface="Gill Sans" panose="020B0604020202020204"/>
              </a:rPr>
              <a:t> </a:t>
            </a:r>
            <a:r>
              <a:rPr lang="en-GB" sz="2000" dirty="0" err="1" smtClean="0">
                <a:solidFill>
                  <a:srgbClr val="17375E"/>
                </a:solidFill>
                <a:latin typeface="Gill Sans" panose="020B0604020202020204"/>
              </a:rPr>
              <a:t>créées</a:t>
            </a:r>
            <a:r>
              <a:rPr lang="en-GB" sz="2000" dirty="0" smtClean="0">
                <a:solidFill>
                  <a:srgbClr val="17375E"/>
                </a:solidFill>
                <a:latin typeface="Gill Sans" panose="020B0604020202020204"/>
              </a:rPr>
              <a:t> </a:t>
            </a:r>
            <a:r>
              <a:rPr lang="en-GB" sz="2000" dirty="0">
                <a:solidFill>
                  <a:srgbClr val="17375E"/>
                </a:solidFill>
                <a:latin typeface="Gill Sans" panose="020B0604020202020204"/>
              </a:rPr>
              <a:t>par la </a:t>
            </a:r>
            <a:r>
              <a:rPr lang="en-GB" sz="2000" dirty="0" err="1">
                <a:solidFill>
                  <a:srgbClr val="17375E"/>
                </a:solidFill>
                <a:latin typeface="Gill Sans" panose="020B0604020202020204"/>
              </a:rPr>
              <a:t>société</a:t>
            </a:r>
            <a:r>
              <a:rPr lang="en-GB" sz="2000" dirty="0" smtClean="0">
                <a:solidFill>
                  <a:srgbClr val="17375E"/>
                </a:solidFill>
                <a:latin typeface="Gill Sans" panose="020B0604020202020204"/>
              </a:rPr>
              <a:t>.</a:t>
            </a:r>
            <a:endParaRPr lang="en-GB" sz="2000" dirty="0">
              <a:solidFill>
                <a:srgbClr val="17375E"/>
              </a:solidFill>
              <a:latin typeface="Gill Sans" panose="020B0604020202020204"/>
            </a:endParaRPr>
          </a:p>
          <a:p>
            <a:pPr marL="45720" algn="just">
              <a:lnSpc>
                <a:spcPts val="2000"/>
              </a:lnSpc>
              <a:spcBef>
                <a:spcPts val="1200"/>
              </a:spcBef>
              <a:spcAft>
                <a:spcPts val="1200"/>
              </a:spcAft>
            </a:pPr>
            <a:r>
              <a:rPr lang="fr-FR" sz="2000" dirty="0">
                <a:solidFill>
                  <a:srgbClr val="17375E"/>
                </a:solidFill>
                <a:latin typeface="Gill Sans" panose="020B0604020202020204"/>
              </a:rPr>
              <a:t>Les rôles de genre et les </a:t>
            </a:r>
            <a:r>
              <a:rPr lang="fr-FR" sz="2000" dirty="0" smtClean="0">
                <a:solidFill>
                  <a:srgbClr val="17375E"/>
                </a:solidFill>
                <a:latin typeface="Gill Sans" panose="020B0604020202020204"/>
              </a:rPr>
              <a:t>stéréotypes </a:t>
            </a:r>
            <a:r>
              <a:rPr lang="fr-FR" sz="2000" dirty="0">
                <a:solidFill>
                  <a:srgbClr val="17375E"/>
                </a:solidFill>
                <a:latin typeface="Gill Sans" panose="020B0604020202020204"/>
              </a:rPr>
              <a:t>se transmettent de génération en </a:t>
            </a:r>
            <a:r>
              <a:rPr lang="fr-FR" sz="2000" dirty="0" smtClean="0">
                <a:solidFill>
                  <a:srgbClr val="17375E"/>
                </a:solidFill>
                <a:latin typeface="Gill Sans" panose="020B0604020202020204"/>
              </a:rPr>
              <a:t>génération, </a:t>
            </a:r>
            <a:r>
              <a:rPr lang="fr-FR" sz="2000" dirty="0">
                <a:solidFill>
                  <a:srgbClr val="17375E"/>
                </a:solidFill>
                <a:latin typeface="Gill Sans" panose="020B0604020202020204"/>
              </a:rPr>
              <a:t>notamment à travers </a:t>
            </a:r>
            <a:r>
              <a:rPr lang="fr-FR" sz="2000" dirty="0" smtClean="0">
                <a:solidFill>
                  <a:srgbClr val="17375E"/>
                </a:solidFill>
                <a:latin typeface="Gill Sans" panose="020B0604020202020204"/>
              </a:rPr>
              <a:t>l’éducation.</a:t>
            </a:r>
            <a:endParaRPr lang="fr-FR" sz="2000" dirty="0">
              <a:solidFill>
                <a:srgbClr val="17375E"/>
              </a:solidFill>
              <a:latin typeface="Gill Sans" panose="020B0604020202020204"/>
            </a:endParaRPr>
          </a:p>
          <a:p>
            <a:pPr marL="45720" algn="just">
              <a:lnSpc>
                <a:spcPts val="2000"/>
              </a:lnSpc>
              <a:spcBef>
                <a:spcPts val="1200"/>
              </a:spcBef>
              <a:spcAft>
                <a:spcPts val="1200"/>
              </a:spcAft>
            </a:pPr>
            <a:r>
              <a:rPr lang="fr-FR" sz="2000" dirty="0">
                <a:solidFill>
                  <a:srgbClr val="17375E"/>
                </a:solidFill>
                <a:latin typeface="Gill Sans" panose="020B0604020202020204"/>
              </a:rPr>
              <a:t>Entre 3 et 6 ans, les enfants commencent à prendre conscience des </a:t>
            </a:r>
            <a:r>
              <a:rPr lang="fr-FR" sz="2000" dirty="0" smtClean="0">
                <a:solidFill>
                  <a:srgbClr val="17375E"/>
                </a:solidFill>
                <a:latin typeface="Gill Sans" panose="020B0604020202020204"/>
              </a:rPr>
              <a:t>différences </a:t>
            </a:r>
            <a:r>
              <a:rPr lang="fr-FR" sz="2000" dirty="0">
                <a:solidFill>
                  <a:srgbClr val="17375E"/>
                </a:solidFill>
                <a:latin typeface="Gill Sans" panose="020B0604020202020204"/>
              </a:rPr>
              <a:t>entre les filles et les garçons selon les actions de leur parents et la nature de leur environnement</a:t>
            </a:r>
            <a:r>
              <a:rPr lang="fr-FR" sz="2000" dirty="0" smtClean="0">
                <a:solidFill>
                  <a:srgbClr val="17375E"/>
                </a:solidFill>
                <a:latin typeface="Gill Sans" panose="020B0604020202020204"/>
              </a:rPr>
              <a:t>.</a:t>
            </a:r>
            <a:endParaRPr lang="en-GB" sz="2000" dirty="0" smtClean="0">
              <a:solidFill>
                <a:srgbClr val="17375E"/>
              </a:solidFill>
              <a:latin typeface="Gill Sans" panose="020B0604020202020204"/>
            </a:endParaRPr>
          </a:p>
        </p:txBody>
      </p:sp>
      <p:sp>
        <p:nvSpPr>
          <p:cNvPr id="7"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QU’EST-CE QU’UN STÉRÉOTYPE ?</a:t>
            </a:r>
            <a:endParaRPr lang="fr-FR" altLang="en-US" b="1" dirty="0">
              <a:solidFill>
                <a:srgbClr val="C2113A"/>
              </a:solidFill>
              <a:latin typeface="Gill Sans" panose="020B0604020202020204"/>
            </a:endParaRP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FC304402-CB9B-45AE-BE7D-F0FC037029DD}" type="slidenum">
              <a:rPr lang="fr-FR" sz="1200" smtClean="0">
                <a:latin typeface="Gill Sans" panose="020B0604020202020204"/>
              </a:rPr>
              <a:pPr algn="ctr"/>
              <a:t>12</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28951390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5"/>
          <p:cNvSpPr txBox="1">
            <a:spLocks/>
          </p:cNvSpPr>
          <p:nvPr/>
        </p:nvSpPr>
        <p:spPr bwMode="auto">
          <a:xfrm>
            <a:off x="304224" y="958850"/>
            <a:ext cx="8534400" cy="4673600"/>
          </a:xfrm>
          <a:prstGeom prst="rect">
            <a:avLst/>
          </a:prstGeom>
          <a:solidFill>
            <a:srgbClr val="FFFFFF"/>
          </a:solidFill>
          <a:ln w="9525">
            <a:noFill/>
            <a:miter lim="800000"/>
            <a:headEnd/>
            <a:tailEnd/>
          </a:ln>
        </p:spPr>
        <p:txBody>
          <a:bodyPr lIns="0" tIns="0" rIns="0" bIns="0"/>
          <a:lstStyle/>
          <a:p>
            <a:pPr algn="just" eaLnBrk="1" hangingPunct="1">
              <a:lnSpc>
                <a:spcPts val="2000"/>
              </a:lnSpc>
              <a:spcBef>
                <a:spcPts val="1200"/>
              </a:spcBef>
              <a:spcAft>
                <a:spcPts val="1200"/>
              </a:spcAft>
            </a:pPr>
            <a:r>
              <a:rPr lang="fr-FR" altLang="en-US" sz="2000" b="1" dirty="0">
                <a:solidFill>
                  <a:srgbClr val="17375E"/>
                </a:solidFill>
                <a:latin typeface="Gill Sans" panose="020B0604020202020204"/>
              </a:rPr>
              <a:t>Prendre conscience de l’influence de l’éducation dans les stéréotypes de </a:t>
            </a:r>
            <a:r>
              <a:rPr lang="fr-FR" altLang="en-US" sz="2000" b="1" dirty="0" smtClean="0">
                <a:solidFill>
                  <a:srgbClr val="17375E"/>
                </a:solidFill>
                <a:latin typeface="Gill Sans" panose="020B0604020202020204"/>
              </a:rPr>
              <a:t>genre – instructions</a:t>
            </a:r>
          </a:p>
          <a:p>
            <a:pPr algn="just">
              <a:lnSpc>
                <a:spcPts val="2000"/>
              </a:lnSpc>
              <a:spcBef>
                <a:spcPts val="1200"/>
              </a:spcBef>
              <a:spcAft>
                <a:spcPts val="1200"/>
              </a:spcAft>
            </a:pPr>
            <a:r>
              <a:rPr lang="fr-FR" altLang="en-US" sz="2000" dirty="0">
                <a:solidFill>
                  <a:srgbClr val="17375E"/>
                </a:solidFill>
                <a:latin typeface="Gill Sans" panose="020B0604020202020204"/>
              </a:rPr>
              <a:t>Par paire, identifier des </a:t>
            </a:r>
            <a:r>
              <a:rPr lang="fr-FR" altLang="en-US" sz="2000" dirty="0" smtClean="0">
                <a:solidFill>
                  <a:srgbClr val="17375E"/>
                </a:solidFill>
                <a:latin typeface="Gill Sans" panose="020B0604020202020204"/>
              </a:rPr>
              <a:t>exemples </a:t>
            </a:r>
            <a:r>
              <a:rPr lang="fr-FR" altLang="en-US" sz="2000" dirty="0">
                <a:solidFill>
                  <a:srgbClr val="17375E"/>
                </a:solidFill>
                <a:latin typeface="Gill Sans" panose="020B0604020202020204"/>
              </a:rPr>
              <a:t>de la façon dont les enfants sont socialisés selon des rôles de </a:t>
            </a:r>
            <a:r>
              <a:rPr lang="fr-FR" altLang="en-US" sz="2000" dirty="0" smtClean="0">
                <a:solidFill>
                  <a:srgbClr val="17375E"/>
                </a:solidFill>
                <a:latin typeface="Gill Sans" panose="020B0604020202020204"/>
              </a:rPr>
              <a:t>genre (exemple </a:t>
            </a:r>
            <a:r>
              <a:rPr lang="fr-FR" altLang="en-US" sz="2000" dirty="0">
                <a:solidFill>
                  <a:srgbClr val="17375E"/>
                </a:solidFill>
                <a:latin typeface="Gill Sans" panose="020B0604020202020204"/>
              </a:rPr>
              <a:t>: jouets, couleurs des vêtements, jeux/activités)</a:t>
            </a:r>
          </a:p>
        </p:txBody>
      </p:sp>
      <p:sp>
        <p:nvSpPr>
          <p:cNvPr id="8"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QU’EST-CE QU’UN STÉRÉOTYPE ?</a:t>
            </a:r>
            <a:endParaRPr lang="fr-FR" altLang="en-US" b="1" dirty="0">
              <a:solidFill>
                <a:srgbClr val="C2113A"/>
              </a:solidFill>
              <a:latin typeface="Gill Sans" panose="020B0604020202020204"/>
            </a:endParaRP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64C988F8-9099-4217-B6FB-A4AC69920183}" type="slidenum">
              <a:rPr lang="fr-FR" sz="1200" smtClean="0">
                <a:latin typeface="Gill Sans" panose="020B0604020202020204"/>
              </a:rPr>
              <a:pPr algn="ctr"/>
              <a:t>13</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3027772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5"/>
          <p:cNvSpPr txBox="1">
            <a:spLocks/>
          </p:cNvSpPr>
          <p:nvPr/>
        </p:nvSpPr>
        <p:spPr bwMode="auto">
          <a:xfrm>
            <a:off x="304224" y="958850"/>
            <a:ext cx="8534400" cy="4673600"/>
          </a:xfrm>
          <a:prstGeom prst="rect">
            <a:avLst/>
          </a:prstGeom>
          <a:solidFill>
            <a:srgbClr val="FFFFFF"/>
          </a:solidFill>
          <a:ln w="9525">
            <a:noFill/>
            <a:miter lim="800000"/>
            <a:headEnd/>
            <a:tailEnd/>
          </a:ln>
        </p:spPr>
        <p:txBody>
          <a:bodyPr lIns="0" tIns="0" rIns="0" bIns="0"/>
          <a:lstStyle/>
          <a:p>
            <a:pPr algn="just" eaLnBrk="1" hangingPunct="1">
              <a:lnSpc>
                <a:spcPts val="2000"/>
              </a:lnSpc>
              <a:spcBef>
                <a:spcPts val="1200"/>
              </a:spcBef>
              <a:spcAft>
                <a:spcPts val="1200"/>
              </a:spcAft>
            </a:pPr>
            <a:r>
              <a:rPr lang="fr-FR" altLang="en-US" sz="2000" b="1" dirty="0">
                <a:solidFill>
                  <a:srgbClr val="17375E"/>
                </a:solidFill>
                <a:latin typeface="Gill Sans" panose="020B0604020202020204"/>
              </a:rPr>
              <a:t>Prendre conscience de l’influence de l’éducation dans les stéréotypes de </a:t>
            </a:r>
            <a:r>
              <a:rPr lang="fr-FR" altLang="en-US" sz="2000" b="1" dirty="0" smtClean="0">
                <a:solidFill>
                  <a:srgbClr val="17375E"/>
                </a:solidFill>
                <a:latin typeface="Gill Sans" panose="020B0604020202020204"/>
              </a:rPr>
              <a:t>genre – instructions :</a:t>
            </a:r>
          </a:p>
          <a:p>
            <a:pPr algn="just">
              <a:lnSpc>
                <a:spcPts val="2000"/>
              </a:lnSpc>
              <a:spcBef>
                <a:spcPts val="1200"/>
              </a:spcBef>
              <a:spcAft>
                <a:spcPts val="1200"/>
              </a:spcAft>
            </a:pPr>
            <a:r>
              <a:rPr lang="fr-FR" altLang="en-US" sz="2000" dirty="0">
                <a:solidFill>
                  <a:srgbClr val="17375E"/>
                </a:solidFill>
                <a:latin typeface="Gill Sans" panose="020B0604020202020204"/>
              </a:rPr>
              <a:t>Regardez cette vidéo.  Qu’en pensez-vous ? </a:t>
            </a:r>
            <a:endParaRPr lang="fr-FR" altLang="en-US" sz="2000" dirty="0" smtClean="0">
              <a:solidFill>
                <a:srgbClr val="17375E"/>
              </a:solidFill>
              <a:latin typeface="Gill Sans" panose="020B0604020202020204"/>
            </a:endParaRPr>
          </a:p>
          <a:p>
            <a:pPr algn="just">
              <a:lnSpc>
                <a:spcPts val="2000"/>
              </a:lnSpc>
              <a:spcBef>
                <a:spcPts val="1200"/>
              </a:spcBef>
              <a:spcAft>
                <a:spcPts val="1200"/>
              </a:spcAft>
            </a:pPr>
            <a:r>
              <a:rPr lang="fr-FR" altLang="en-US" sz="2000" dirty="0" smtClean="0">
                <a:solidFill>
                  <a:srgbClr val="17375E"/>
                </a:solidFill>
                <a:latin typeface="Gill Sans" panose="020B0604020202020204"/>
                <a:hlinkClick r:id="rId3"/>
              </a:rPr>
              <a:t>https</a:t>
            </a:r>
            <a:r>
              <a:rPr lang="fr-FR" altLang="en-US" sz="2000" dirty="0">
                <a:solidFill>
                  <a:srgbClr val="17375E"/>
                </a:solidFill>
                <a:latin typeface="Gill Sans" panose="020B0604020202020204"/>
                <a:hlinkClick r:id="rId3"/>
              </a:rPr>
              <a:t>://</a:t>
            </a:r>
            <a:r>
              <a:rPr lang="fr-FR" altLang="en-US" sz="2000" dirty="0" smtClean="0">
                <a:solidFill>
                  <a:srgbClr val="17375E"/>
                </a:solidFill>
                <a:latin typeface="Gill Sans" panose="020B0604020202020204"/>
                <a:hlinkClick r:id="rId3"/>
              </a:rPr>
              <a:t>www.youtube.com/watch?v=G3Aweo-74kY</a:t>
            </a:r>
            <a:r>
              <a:rPr lang="fr-FR" altLang="en-US" sz="2000" dirty="0" smtClean="0">
                <a:solidFill>
                  <a:srgbClr val="17375E"/>
                </a:solidFill>
                <a:latin typeface="Gill Sans" panose="020B0604020202020204"/>
              </a:rPr>
              <a:t> </a:t>
            </a:r>
            <a:endParaRPr lang="fr-FR" altLang="en-US" sz="2000" dirty="0">
              <a:solidFill>
                <a:srgbClr val="17375E"/>
              </a:solidFill>
              <a:latin typeface="Gill Sans" panose="020B0604020202020204"/>
            </a:endParaRPr>
          </a:p>
        </p:txBody>
      </p:sp>
      <p:sp>
        <p:nvSpPr>
          <p:cNvPr id="8" name="Rectangle 7">
            <a:extLst>
              <a:ext uri="{FF2B5EF4-FFF2-40B4-BE49-F238E27FC236}">
                <a16:creationId xmlns="" xmlns:a16="http://schemas.microsoft.com/office/drawing/2014/main" id="{F3284EB8-A6EF-40C8-BC11-7F031EEA872A}"/>
              </a:ext>
            </a:extLst>
          </p:cNvPr>
          <p:cNvSpPr/>
          <p:nvPr/>
        </p:nvSpPr>
        <p:spPr>
          <a:xfrm>
            <a:off x="539552" y="2708920"/>
            <a:ext cx="8064896" cy="2554545"/>
          </a:xfrm>
          <a:prstGeom prst="rect">
            <a:avLst/>
          </a:prstGeom>
        </p:spPr>
        <p:txBody>
          <a:bodyPr wrap="square">
            <a:spAutoFit/>
          </a:bodyPr>
          <a:lstStyle/>
          <a:p>
            <a:pPr algn="ctr"/>
            <a:r>
              <a:rPr lang="en-GB" sz="4000" b="1" dirty="0">
                <a:solidFill>
                  <a:schemeClr val="accent1"/>
                </a:solidFill>
                <a:latin typeface="Gill Sans MT" panose="020B0502020104020203" pitchFamily="34" charset="0"/>
              </a:rPr>
              <a:t>Discussion</a:t>
            </a:r>
            <a:r>
              <a:rPr lang="en-GB" sz="2000" dirty="0">
                <a:latin typeface="Gill Sans MT" panose="020B0502020104020203" pitchFamily="34" charset="0"/>
              </a:rPr>
              <a:t> </a:t>
            </a:r>
          </a:p>
          <a:p>
            <a:endParaRPr lang="en-GB" sz="2000" dirty="0">
              <a:latin typeface="Gill Sans MT" panose="020B0502020104020203" pitchFamily="34" charset="0"/>
            </a:endParaRPr>
          </a:p>
          <a:p>
            <a:endParaRPr lang="en-GB" sz="2000" dirty="0">
              <a:latin typeface="Gill Sans MT" panose="020B0502020104020203" pitchFamily="34" charset="0"/>
            </a:endParaRPr>
          </a:p>
          <a:p>
            <a:endParaRPr lang="en-GB" sz="2000" dirty="0">
              <a:latin typeface="Gill Sans MT" panose="020B0502020104020203" pitchFamily="34" charset="0"/>
            </a:endParaRPr>
          </a:p>
          <a:p>
            <a:endParaRPr lang="en-GB" sz="2000" dirty="0">
              <a:latin typeface="Gill Sans MT" panose="020B0502020104020203" pitchFamily="34" charset="0"/>
            </a:endParaRPr>
          </a:p>
          <a:p>
            <a:endParaRPr lang="en-GB" sz="2000" dirty="0">
              <a:latin typeface="Gill Sans MT" panose="020B0502020104020203" pitchFamily="34" charset="0"/>
            </a:endParaRPr>
          </a:p>
          <a:p>
            <a:endParaRPr lang="en-GB" sz="2000" dirty="0">
              <a:latin typeface="Gill Sans MT" panose="020B0502020104020203" pitchFamily="34" charset="0"/>
            </a:endParaRPr>
          </a:p>
        </p:txBody>
      </p:sp>
      <p:pic>
        <p:nvPicPr>
          <p:cNvPr id="5" name="Image 4">
            <a:extLst>
              <a:ext uri="{FF2B5EF4-FFF2-40B4-BE49-F238E27FC236}">
                <a16:creationId xmlns="" xmlns:a16="http://schemas.microsoft.com/office/drawing/2014/main" id="{1890B2E9-2A41-406F-A1C4-A6970AC27B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4248" y="3429000"/>
            <a:ext cx="5495505" cy="2385146"/>
          </a:xfrm>
          <a:prstGeom prst="rect">
            <a:avLst/>
          </a:prstGeom>
        </p:spPr>
      </p:pic>
      <p:sp>
        <p:nvSpPr>
          <p:cNvPr id="9"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QU’EST-CE QU’UN STÉRÉOTYPE ?</a:t>
            </a:r>
            <a:endParaRPr lang="fr-FR" altLang="en-US" b="1" dirty="0">
              <a:solidFill>
                <a:srgbClr val="C2113A"/>
              </a:solidFill>
              <a:latin typeface="Gill Sans" panose="020B0604020202020204"/>
            </a:endParaRPr>
          </a:p>
        </p:txBody>
      </p:sp>
      <p:sp>
        <p:nvSpPr>
          <p:cNvPr id="10" name="ZoneTexte 9"/>
          <p:cNvSpPr txBox="1"/>
          <p:nvPr/>
        </p:nvSpPr>
        <p:spPr>
          <a:xfrm>
            <a:off x="4000500" y="6286499"/>
            <a:ext cx="1270000" cy="279400"/>
          </a:xfrm>
          <a:prstGeom prst="rect">
            <a:avLst/>
          </a:prstGeom>
          <a:noFill/>
        </p:spPr>
        <p:txBody>
          <a:bodyPr vert="horz" rtlCol="0">
            <a:spAutoFit/>
          </a:bodyPr>
          <a:lstStyle/>
          <a:p>
            <a:pPr algn="ctr"/>
            <a:fld id="{CDCB8D33-0259-4179-92E7-13B2E45D28F1}" type="slidenum">
              <a:rPr lang="fr-FR" sz="1200" smtClean="0">
                <a:latin typeface="Gill Sans" panose="020B0604020202020204"/>
              </a:rPr>
              <a:pPr algn="ctr"/>
              <a:t>14</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4069259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5"/>
          <p:cNvSpPr txBox="1">
            <a:spLocks/>
          </p:cNvSpPr>
          <p:nvPr/>
        </p:nvSpPr>
        <p:spPr bwMode="auto">
          <a:xfrm>
            <a:off x="304224" y="958850"/>
            <a:ext cx="8534400" cy="4673600"/>
          </a:xfrm>
          <a:prstGeom prst="rect">
            <a:avLst/>
          </a:prstGeom>
          <a:solidFill>
            <a:srgbClr val="FFFFFF"/>
          </a:solidFill>
          <a:ln w="9525">
            <a:noFill/>
            <a:miter lim="800000"/>
            <a:headEnd/>
            <a:tailEnd/>
          </a:ln>
        </p:spPr>
        <p:txBody>
          <a:bodyPr lIns="0" tIns="0" rIns="0" bIns="0"/>
          <a:lstStyle/>
          <a:p>
            <a:pPr algn="just">
              <a:lnSpc>
                <a:spcPts val="2000"/>
              </a:lnSpc>
              <a:spcBef>
                <a:spcPts val="1200"/>
              </a:spcBef>
              <a:spcAft>
                <a:spcPts val="1200"/>
              </a:spcAft>
            </a:pPr>
            <a:r>
              <a:rPr lang="fr-FR" altLang="en-US" sz="2000" b="1" dirty="0">
                <a:solidFill>
                  <a:srgbClr val="17375E"/>
                </a:solidFill>
                <a:latin typeface="Gill Sans" panose="020B0604020202020204"/>
              </a:rPr>
              <a:t>Prendre conscience de l’influence des médias dans le renforcement des stéréotypes de genre </a:t>
            </a:r>
            <a:r>
              <a:rPr lang="fr-FR" altLang="en-US" sz="2000" b="1" dirty="0" smtClean="0">
                <a:solidFill>
                  <a:srgbClr val="17375E"/>
                </a:solidFill>
                <a:latin typeface="Gill Sans" panose="020B0604020202020204"/>
              </a:rPr>
              <a:t>– instructions :</a:t>
            </a:r>
          </a:p>
          <a:p>
            <a:pPr algn="just">
              <a:lnSpc>
                <a:spcPts val="2000"/>
              </a:lnSpc>
              <a:spcBef>
                <a:spcPts val="1200"/>
              </a:spcBef>
              <a:spcAft>
                <a:spcPts val="1200"/>
              </a:spcAft>
            </a:pPr>
            <a:r>
              <a:rPr lang="fr-FR" altLang="en-US" sz="2000" dirty="0">
                <a:solidFill>
                  <a:srgbClr val="17375E"/>
                </a:solidFill>
                <a:latin typeface="Gill Sans" panose="020B0604020202020204"/>
              </a:rPr>
              <a:t>Regardez cette </a:t>
            </a:r>
            <a:r>
              <a:rPr lang="fr-FR" altLang="en-US" sz="2000" dirty="0" smtClean="0">
                <a:solidFill>
                  <a:srgbClr val="17375E"/>
                </a:solidFill>
                <a:latin typeface="Gill Sans" panose="020B0604020202020204"/>
              </a:rPr>
              <a:t>publicité.  </a:t>
            </a:r>
            <a:r>
              <a:rPr lang="fr-FR" altLang="en-US" sz="2000" dirty="0">
                <a:solidFill>
                  <a:srgbClr val="17375E"/>
                </a:solidFill>
                <a:latin typeface="Gill Sans" panose="020B0604020202020204"/>
              </a:rPr>
              <a:t>Qu’en pensez-vous ? </a:t>
            </a:r>
            <a:endParaRPr lang="fr-FR" altLang="en-US" sz="2000" dirty="0" smtClean="0">
              <a:solidFill>
                <a:srgbClr val="17375E"/>
              </a:solidFill>
              <a:latin typeface="Gill Sans" panose="020B0604020202020204"/>
            </a:endParaRPr>
          </a:p>
          <a:p>
            <a:pPr algn="just">
              <a:lnSpc>
                <a:spcPts val="2000"/>
              </a:lnSpc>
              <a:spcBef>
                <a:spcPts val="1200"/>
              </a:spcBef>
              <a:spcAft>
                <a:spcPts val="1200"/>
              </a:spcAft>
            </a:pPr>
            <a:r>
              <a:rPr lang="fr-FR" altLang="en-US" sz="2000" dirty="0">
                <a:solidFill>
                  <a:srgbClr val="17375E"/>
                </a:solidFill>
                <a:latin typeface="Gill Sans" panose="020B0604020202020204"/>
                <a:hlinkClick r:id="rId3"/>
              </a:rPr>
              <a:t>https://</a:t>
            </a:r>
            <a:r>
              <a:rPr lang="fr-FR" altLang="en-US" sz="2000" dirty="0" smtClean="0">
                <a:solidFill>
                  <a:srgbClr val="17375E"/>
                </a:solidFill>
                <a:latin typeface="Gill Sans" panose="020B0604020202020204"/>
                <a:hlinkClick r:id="rId3"/>
              </a:rPr>
              <a:t>www.youtube.com/watch?v=kbSb52UgBtY</a:t>
            </a:r>
            <a:r>
              <a:rPr lang="fr-FR" altLang="en-US" sz="2000" dirty="0" smtClean="0">
                <a:solidFill>
                  <a:srgbClr val="17375E"/>
                </a:solidFill>
                <a:latin typeface="Gill Sans" panose="020B0604020202020204"/>
              </a:rPr>
              <a:t> </a:t>
            </a:r>
            <a:endParaRPr lang="fr-FR" altLang="en-US" sz="2000" dirty="0">
              <a:solidFill>
                <a:srgbClr val="17375E"/>
              </a:solidFill>
              <a:latin typeface="Gill Sans" panose="020B0604020202020204"/>
            </a:endParaRPr>
          </a:p>
        </p:txBody>
      </p:sp>
      <p:sp>
        <p:nvSpPr>
          <p:cNvPr id="10"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QU’EST-CE QU’UN STÉRÉOTYPE ?</a:t>
            </a:r>
            <a:endParaRPr lang="fr-FR" altLang="en-US" b="1" dirty="0">
              <a:solidFill>
                <a:srgbClr val="C2113A"/>
              </a:solidFill>
              <a:latin typeface="Gill Sans" panose="020B0604020202020204"/>
            </a:endParaRPr>
          </a:p>
        </p:txBody>
      </p:sp>
      <p:sp>
        <p:nvSpPr>
          <p:cNvPr id="11" name="Rectangle 10">
            <a:extLst>
              <a:ext uri="{FF2B5EF4-FFF2-40B4-BE49-F238E27FC236}">
                <a16:creationId xmlns="" xmlns:a16="http://schemas.microsoft.com/office/drawing/2014/main" id="{F3284EB8-A6EF-40C8-BC11-7F031EEA872A}"/>
              </a:ext>
            </a:extLst>
          </p:cNvPr>
          <p:cNvSpPr/>
          <p:nvPr/>
        </p:nvSpPr>
        <p:spPr>
          <a:xfrm>
            <a:off x="539552" y="2708920"/>
            <a:ext cx="8064896" cy="2554545"/>
          </a:xfrm>
          <a:prstGeom prst="rect">
            <a:avLst/>
          </a:prstGeom>
        </p:spPr>
        <p:txBody>
          <a:bodyPr wrap="square">
            <a:spAutoFit/>
          </a:bodyPr>
          <a:lstStyle/>
          <a:p>
            <a:pPr algn="ctr"/>
            <a:r>
              <a:rPr lang="en-GB" sz="4000" b="1" dirty="0">
                <a:solidFill>
                  <a:schemeClr val="accent1"/>
                </a:solidFill>
                <a:latin typeface="Gill Sans MT" panose="020B0502020104020203" pitchFamily="34" charset="0"/>
              </a:rPr>
              <a:t>Discussion</a:t>
            </a:r>
            <a:r>
              <a:rPr lang="en-GB" sz="2000" dirty="0">
                <a:latin typeface="Gill Sans MT" panose="020B0502020104020203" pitchFamily="34" charset="0"/>
              </a:rPr>
              <a:t> </a:t>
            </a:r>
          </a:p>
          <a:p>
            <a:endParaRPr lang="en-GB" sz="2000" dirty="0">
              <a:latin typeface="Gill Sans MT" panose="020B0502020104020203" pitchFamily="34" charset="0"/>
            </a:endParaRPr>
          </a:p>
          <a:p>
            <a:endParaRPr lang="en-GB" sz="2000" dirty="0">
              <a:latin typeface="Gill Sans MT" panose="020B0502020104020203" pitchFamily="34" charset="0"/>
            </a:endParaRPr>
          </a:p>
          <a:p>
            <a:endParaRPr lang="en-GB" sz="2000" dirty="0">
              <a:latin typeface="Gill Sans MT" panose="020B0502020104020203" pitchFamily="34" charset="0"/>
            </a:endParaRPr>
          </a:p>
          <a:p>
            <a:endParaRPr lang="en-GB" sz="2000" dirty="0">
              <a:latin typeface="Gill Sans MT" panose="020B0502020104020203" pitchFamily="34" charset="0"/>
            </a:endParaRPr>
          </a:p>
          <a:p>
            <a:endParaRPr lang="en-GB" sz="2000" dirty="0">
              <a:latin typeface="Gill Sans MT" panose="020B0502020104020203" pitchFamily="34" charset="0"/>
            </a:endParaRPr>
          </a:p>
          <a:p>
            <a:endParaRPr lang="en-GB" sz="2000" dirty="0">
              <a:latin typeface="Gill Sans MT" panose="020B0502020104020203" pitchFamily="34" charset="0"/>
            </a:endParaRPr>
          </a:p>
        </p:txBody>
      </p:sp>
      <p:pic>
        <p:nvPicPr>
          <p:cNvPr id="12" name="Image 11">
            <a:extLst>
              <a:ext uri="{FF2B5EF4-FFF2-40B4-BE49-F238E27FC236}">
                <a16:creationId xmlns="" xmlns:a16="http://schemas.microsoft.com/office/drawing/2014/main" id="{1890B2E9-2A41-406F-A1C4-A6970AC27B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4248" y="3429000"/>
            <a:ext cx="5495505" cy="2385146"/>
          </a:xfrm>
          <a:prstGeom prst="rect">
            <a:avLst/>
          </a:prstGeom>
        </p:spPr>
      </p:pic>
      <p:sp>
        <p:nvSpPr>
          <p:cNvPr id="4" name="ZoneTexte 3"/>
          <p:cNvSpPr txBox="1"/>
          <p:nvPr/>
        </p:nvSpPr>
        <p:spPr>
          <a:xfrm>
            <a:off x="4000500" y="6286499"/>
            <a:ext cx="1270000" cy="279400"/>
          </a:xfrm>
          <a:prstGeom prst="rect">
            <a:avLst/>
          </a:prstGeom>
          <a:noFill/>
        </p:spPr>
        <p:txBody>
          <a:bodyPr vert="horz" rtlCol="0">
            <a:spAutoFit/>
          </a:bodyPr>
          <a:lstStyle/>
          <a:p>
            <a:pPr algn="ctr"/>
            <a:fld id="{CD7EA82E-13C9-4703-90B2-11D85B53E0EA}" type="slidenum">
              <a:rPr lang="fr-FR" sz="1200" smtClean="0">
                <a:latin typeface="Gill Sans" panose="020B0604020202020204"/>
              </a:rPr>
              <a:pPr algn="ctr"/>
              <a:t>15</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80015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5"/>
          <p:cNvSpPr txBox="1">
            <a:spLocks/>
          </p:cNvSpPr>
          <p:nvPr/>
        </p:nvSpPr>
        <p:spPr bwMode="auto">
          <a:xfrm>
            <a:off x="304224" y="958850"/>
            <a:ext cx="8534400" cy="4673600"/>
          </a:xfrm>
          <a:prstGeom prst="rect">
            <a:avLst/>
          </a:prstGeom>
          <a:solidFill>
            <a:srgbClr val="FFFFFF"/>
          </a:solidFill>
          <a:ln w="9525">
            <a:noFill/>
            <a:miter lim="800000"/>
            <a:headEnd/>
            <a:tailEnd/>
          </a:ln>
        </p:spPr>
        <p:txBody>
          <a:bodyPr lIns="0" tIns="0" rIns="0" bIns="0"/>
          <a:lstStyle/>
          <a:p>
            <a:pPr algn="just">
              <a:lnSpc>
                <a:spcPts val="2000"/>
              </a:lnSpc>
              <a:spcBef>
                <a:spcPts val="1200"/>
              </a:spcBef>
              <a:spcAft>
                <a:spcPts val="1200"/>
              </a:spcAft>
            </a:pPr>
            <a:r>
              <a:rPr lang="fr-FR" altLang="en-US" sz="2000" b="1" dirty="0">
                <a:solidFill>
                  <a:srgbClr val="17375E"/>
                </a:solidFill>
                <a:latin typeface="Gill Sans" panose="020B0604020202020204"/>
              </a:rPr>
              <a:t>Prendre conscience de l’influence des médias dans le renforcement des stéréotypes de genre </a:t>
            </a:r>
          </a:p>
          <a:p>
            <a:pPr algn="just">
              <a:lnSpc>
                <a:spcPts val="2000"/>
              </a:lnSpc>
              <a:spcBef>
                <a:spcPts val="1200"/>
              </a:spcBef>
              <a:spcAft>
                <a:spcPts val="1200"/>
              </a:spcAft>
            </a:pPr>
            <a:r>
              <a:rPr lang="fr-FR" altLang="en-US" sz="2000" dirty="0">
                <a:solidFill>
                  <a:srgbClr val="17375E"/>
                </a:solidFill>
                <a:latin typeface="Gill Sans" panose="020B0604020202020204"/>
              </a:rPr>
              <a:t>Regardez ces affiches publicitaires. Identifiez les stéréotypes de genre</a:t>
            </a:r>
            <a:r>
              <a:rPr lang="fr-FR" altLang="en-US" sz="2000" dirty="0" smtClean="0">
                <a:solidFill>
                  <a:srgbClr val="17375E"/>
                </a:solidFill>
                <a:latin typeface="Gill Sans" panose="020B0604020202020204"/>
              </a:rPr>
              <a:t>.</a:t>
            </a:r>
          </a:p>
        </p:txBody>
      </p:sp>
      <p:pic>
        <p:nvPicPr>
          <p:cNvPr id="4" name="Image 3">
            <a:extLst>
              <a:ext uri="{FF2B5EF4-FFF2-40B4-BE49-F238E27FC236}">
                <a16:creationId xmlns="" xmlns:a16="http://schemas.microsoft.com/office/drawing/2014/main" id="{98E4FEF7-7790-4526-86DA-0BD940D0ED6F}"/>
              </a:ext>
            </a:extLst>
          </p:cNvPr>
          <p:cNvPicPr>
            <a:picLocks noChangeAspect="1"/>
          </p:cNvPicPr>
          <p:nvPr/>
        </p:nvPicPr>
        <p:blipFill>
          <a:blip r:embed="rId3"/>
          <a:stretch>
            <a:fillRect/>
          </a:stretch>
        </p:blipFill>
        <p:spPr>
          <a:xfrm>
            <a:off x="310752" y="2766631"/>
            <a:ext cx="4214944" cy="3024336"/>
          </a:xfrm>
          <a:prstGeom prst="rect">
            <a:avLst/>
          </a:prstGeom>
        </p:spPr>
      </p:pic>
      <p:pic>
        <p:nvPicPr>
          <p:cNvPr id="9" name="Picture 2" descr="http://2.bp.blogspot.com/-8P4N3gxReuM/Vp9puYgHdXI/AAAAAAAATdM/8QNnj7j14dc/s1600/pub%2Bsixt.jpg">
            <a:extLst>
              <a:ext uri="{FF2B5EF4-FFF2-40B4-BE49-F238E27FC236}">
                <a16:creationId xmlns="" xmlns:a16="http://schemas.microsoft.com/office/drawing/2014/main" id="{1DC1E5AE-5B74-44FD-BF07-4FFAE42B9D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5696" y="2333614"/>
            <a:ext cx="4393642" cy="3890370"/>
          </a:xfrm>
          <a:prstGeom prst="rect">
            <a:avLst/>
          </a:prstGeom>
          <a:noFill/>
          <a:extLst>
            <a:ext uri="{909E8E84-426E-40DD-AFC4-6F175D3DCCD1}">
              <a14:hiddenFill xmlns:a14="http://schemas.microsoft.com/office/drawing/2010/main">
                <a:solidFill>
                  <a:srgbClr val="FFFFFF"/>
                </a:solidFill>
              </a14:hiddenFill>
            </a:ext>
          </a:extLst>
        </p:spPr>
      </p:pic>
      <p:sp>
        <p:nvSpPr>
          <p:cNvPr id="7"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QU’EST-CE QU’UN STÉRÉOTYPE ?</a:t>
            </a:r>
            <a:endParaRPr lang="fr-FR" altLang="en-US" b="1" dirty="0">
              <a:solidFill>
                <a:srgbClr val="C2113A"/>
              </a:solidFill>
              <a:latin typeface="Gill Sans" panose="020B0604020202020204"/>
            </a:endParaRPr>
          </a:p>
        </p:txBody>
      </p:sp>
      <p:sp>
        <p:nvSpPr>
          <p:cNvPr id="5" name="ZoneTexte 4"/>
          <p:cNvSpPr txBox="1"/>
          <p:nvPr/>
        </p:nvSpPr>
        <p:spPr>
          <a:xfrm>
            <a:off x="4000500" y="6286499"/>
            <a:ext cx="1270000" cy="279400"/>
          </a:xfrm>
          <a:prstGeom prst="rect">
            <a:avLst/>
          </a:prstGeom>
          <a:noFill/>
        </p:spPr>
        <p:txBody>
          <a:bodyPr vert="horz" rtlCol="0">
            <a:spAutoFit/>
          </a:bodyPr>
          <a:lstStyle/>
          <a:p>
            <a:pPr algn="ctr"/>
            <a:fld id="{71EBEB25-44F7-4924-BF9F-B3F26CC70BF7}" type="slidenum">
              <a:rPr lang="fr-FR" sz="1200" smtClean="0">
                <a:latin typeface="Gill Sans" panose="020B0604020202020204"/>
              </a:rPr>
              <a:pPr algn="ctr"/>
              <a:t>16</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357970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EBF89719-415B-42AB-81A5-53C015186453}"/>
              </a:ext>
            </a:extLst>
          </p:cNvPr>
          <p:cNvSpPr/>
          <p:nvPr/>
        </p:nvSpPr>
        <p:spPr>
          <a:xfrm>
            <a:off x="304225" y="958850"/>
            <a:ext cx="8534400" cy="1077218"/>
          </a:xfrm>
          <a:prstGeom prst="rect">
            <a:avLst/>
          </a:prstGeom>
          <a:solidFill>
            <a:srgbClr val="FFFFFF"/>
          </a:solidFill>
          <a:ln/>
        </p:spPr>
        <p:txBody>
          <a:bodyPr wrap="square" lIns="0" tIns="0" rIns="0" bIns="0">
            <a:spAutoFit/>
          </a:bodyPr>
          <a:lstStyle/>
          <a:p>
            <a:pPr algn="just">
              <a:lnSpc>
                <a:spcPts val="2000"/>
              </a:lnSpc>
              <a:spcBef>
                <a:spcPts val="1200"/>
              </a:spcBef>
              <a:spcAft>
                <a:spcPts val="1200"/>
              </a:spcAft>
            </a:pPr>
            <a:r>
              <a:rPr lang="fr-FR" sz="2000" dirty="0">
                <a:solidFill>
                  <a:srgbClr val="17375E"/>
                </a:solidFill>
                <a:latin typeface="Gill Sans" panose="020B0604020202020204"/>
              </a:rPr>
              <a:t>Discussion </a:t>
            </a:r>
          </a:p>
          <a:p>
            <a:pPr algn="just">
              <a:lnSpc>
                <a:spcPts val="2000"/>
              </a:lnSpc>
              <a:spcBef>
                <a:spcPts val="1200"/>
              </a:spcBef>
              <a:spcAft>
                <a:spcPts val="1200"/>
              </a:spcAft>
            </a:pPr>
            <a:r>
              <a:rPr lang="fr-FR" sz="2000" b="1" dirty="0">
                <a:solidFill>
                  <a:srgbClr val="17375E"/>
                </a:solidFill>
                <a:latin typeface="Gill Sans" panose="020B0604020202020204"/>
              </a:rPr>
              <a:t>Quels mots, quels sentiments associez-vous à réussir à concilier vie professionnelle / vie privée ? </a:t>
            </a:r>
          </a:p>
        </p:txBody>
      </p:sp>
      <p:pic>
        <p:nvPicPr>
          <p:cNvPr id="5" name="Image 4">
            <a:extLst>
              <a:ext uri="{FF2B5EF4-FFF2-40B4-BE49-F238E27FC236}">
                <a16:creationId xmlns="" xmlns:a16="http://schemas.microsoft.com/office/drawing/2014/main" id="{5A74BCE6-8519-4F6D-BF81-30800D070E48}"/>
              </a:ext>
            </a:extLst>
          </p:cNvPr>
          <p:cNvPicPr>
            <a:picLocks noChangeAspect="1"/>
          </p:cNvPicPr>
          <p:nvPr/>
        </p:nvPicPr>
        <p:blipFill>
          <a:blip r:embed="rId3"/>
          <a:stretch>
            <a:fillRect/>
          </a:stretch>
        </p:blipFill>
        <p:spPr>
          <a:xfrm>
            <a:off x="227781" y="2420888"/>
            <a:ext cx="8688438" cy="3240360"/>
          </a:xfrm>
          <a:prstGeom prst="rect">
            <a:avLst/>
          </a:prstGeom>
        </p:spPr>
      </p:pic>
      <p:sp>
        <p:nvSpPr>
          <p:cNvPr id="7"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smtClean="0">
                <a:solidFill>
                  <a:srgbClr val="C2113A"/>
                </a:solidFill>
                <a:latin typeface="Gill Sans" panose="020B0604020202020204"/>
              </a:rPr>
              <a:t>CONCILIER VIE PRIVÉE ET VIE PROFESSIONNELLE</a:t>
            </a:r>
            <a:endParaRPr lang="fr-FR" altLang="en-US" b="1" dirty="0">
              <a:solidFill>
                <a:srgbClr val="C2113A"/>
              </a:solidFill>
              <a:latin typeface="Gill Sans" panose="020B0604020202020204"/>
            </a:endParaRPr>
          </a:p>
        </p:txBody>
      </p:sp>
      <p:sp>
        <p:nvSpPr>
          <p:cNvPr id="3" name="ZoneTexte 2"/>
          <p:cNvSpPr txBox="1"/>
          <p:nvPr/>
        </p:nvSpPr>
        <p:spPr>
          <a:xfrm>
            <a:off x="4000500" y="6286499"/>
            <a:ext cx="1270000" cy="279400"/>
          </a:xfrm>
          <a:prstGeom prst="rect">
            <a:avLst/>
          </a:prstGeom>
          <a:noFill/>
        </p:spPr>
        <p:txBody>
          <a:bodyPr vert="horz" rtlCol="0">
            <a:spAutoFit/>
          </a:bodyPr>
          <a:lstStyle/>
          <a:p>
            <a:pPr algn="ctr"/>
            <a:fld id="{1CA38A97-B37A-49EE-AEA1-A39357B9B32B}" type="slidenum">
              <a:rPr lang="fr-FR" sz="1200" smtClean="0">
                <a:latin typeface="Gill Sans" panose="020B0604020202020204"/>
              </a:rPr>
              <a:pPr algn="ctr"/>
              <a:t>17</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58041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4225" y="958850"/>
            <a:ext cx="8534400" cy="1384995"/>
          </a:xfrm>
          <a:prstGeom prst="rect">
            <a:avLst/>
          </a:prstGeom>
          <a:solidFill>
            <a:srgbClr val="FFFFFF"/>
          </a:solidFill>
          <a:ln/>
        </p:spPr>
        <p:txBody>
          <a:bodyPr wrap="square" lIns="0" tIns="0" rIns="0" bIns="0" rtlCol="0">
            <a:spAutoFit/>
          </a:bodyPr>
          <a:lstStyle/>
          <a:p>
            <a:pPr marL="84138" indent="-84138" algn="just">
              <a:lnSpc>
                <a:spcPts val="2000"/>
              </a:lnSpc>
              <a:spcBef>
                <a:spcPts val="1200"/>
              </a:spcBef>
              <a:spcAft>
                <a:spcPts val="1200"/>
              </a:spcAft>
            </a:pPr>
            <a:r>
              <a:rPr lang="fr-FR" sz="2000" b="1" dirty="0">
                <a:solidFill>
                  <a:srgbClr val="17375E"/>
                </a:solidFill>
                <a:latin typeface="Gill Sans" panose="020B0604020202020204"/>
              </a:rPr>
              <a:t>Discussion </a:t>
            </a:r>
            <a:r>
              <a:rPr lang="fr-FR" sz="2000" b="1" dirty="0" smtClean="0">
                <a:solidFill>
                  <a:srgbClr val="17375E"/>
                </a:solidFill>
                <a:latin typeface="Gill Sans" panose="020B0604020202020204"/>
              </a:rPr>
              <a:t>– instructions :</a:t>
            </a:r>
          </a:p>
          <a:p>
            <a:pPr marL="342900" indent="-342900" algn="just">
              <a:lnSpc>
                <a:spcPts val="2000"/>
              </a:lnSpc>
              <a:spcBef>
                <a:spcPts val="1200"/>
              </a:spcBef>
              <a:spcAft>
                <a:spcPts val="1200"/>
              </a:spcAft>
              <a:buFont typeface="Arial" panose="020B0604020202020204" pitchFamily="34" charset="0"/>
              <a:buChar char="•"/>
            </a:pPr>
            <a:r>
              <a:rPr lang="fr-FR" sz="2000" dirty="0">
                <a:solidFill>
                  <a:srgbClr val="17375E"/>
                </a:solidFill>
                <a:latin typeface="Gill Sans" panose="020B0604020202020204"/>
              </a:rPr>
              <a:t>Fermez les yeux, concentrez vous et posez-vous la question</a:t>
            </a:r>
          </a:p>
          <a:p>
            <a:pPr marL="342900" indent="-342900" algn="just">
              <a:lnSpc>
                <a:spcPts val="2000"/>
              </a:lnSpc>
              <a:spcBef>
                <a:spcPts val="1200"/>
              </a:spcBef>
              <a:spcAft>
                <a:spcPts val="1200"/>
              </a:spcAft>
              <a:buFont typeface="Arial" panose="020B0604020202020204" pitchFamily="34" charset="0"/>
              <a:buChar char="•"/>
            </a:pPr>
            <a:r>
              <a:rPr lang="fr-FR" sz="2000" dirty="0">
                <a:solidFill>
                  <a:srgbClr val="17375E"/>
                </a:solidFill>
                <a:latin typeface="Gill Sans" panose="020B0604020202020204"/>
              </a:rPr>
              <a:t> Inscrivez 5 à 10 mots </a:t>
            </a:r>
            <a:r>
              <a:rPr lang="fr-FR" sz="2000" dirty="0" smtClean="0">
                <a:solidFill>
                  <a:srgbClr val="17375E"/>
                </a:solidFill>
                <a:latin typeface="Gill Sans" panose="020B0604020202020204"/>
              </a:rPr>
              <a:t>clés</a:t>
            </a:r>
            <a:endParaRPr lang="fr-FR" sz="2000" dirty="0">
              <a:solidFill>
                <a:srgbClr val="17375E"/>
              </a:solidFill>
              <a:latin typeface="Gill Sans" panose="020B0604020202020204"/>
            </a:endParaRPr>
          </a:p>
        </p:txBody>
      </p:sp>
      <p:pic>
        <p:nvPicPr>
          <p:cNvPr id="1026" name="Picture 2" descr="Image result for c'est quoi le bonheur?">
            <a:extLst>
              <a:ext uri="{FF2B5EF4-FFF2-40B4-BE49-F238E27FC236}">
                <a16:creationId xmlns="" xmlns:a16="http://schemas.microsoft.com/office/drawing/2014/main" id="{9290F85F-9C75-4E53-AAFE-43EC0D2FF0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0" y="2343845"/>
            <a:ext cx="4762500" cy="3267075"/>
          </a:xfrm>
          <a:prstGeom prst="rect">
            <a:avLst/>
          </a:prstGeom>
          <a:noFill/>
          <a:extLst>
            <a:ext uri="{909E8E84-426E-40DD-AFC4-6F175D3DCCD1}">
              <a14:hiddenFill xmlns:a14="http://schemas.microsoft.com/office/drawing/2010/main">
                <a:solidFill>
                  <a:srgbClr val="FFFFFF"/>
                </a:solidFill>
              </a14:hiddenFill>
            </a:ext>
          </a:extLst>
        </p:spPr>
      </p:pic>
      <p:sp>
        <p:nvSpPr>
          <p:cNvPr id="8"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smtClean="0">
                <a:solidFill>
                  <a:srgbClr val="C2113A"/>
                </a:solidFill>
                <a:latin typeface="Gill Sans" panose="020B0604020202020204"/>
              </a:rPr>
              <a:t>CONCILIER VIE PRIVÉE ET VIE PROFESSIONNELLE</a:t>
            </a:r>
            <a:endParaRPr lang="fr-FR" altLang="en-US" b="1" dirty="0">
              <a:solidFill>
                <a:srgbClr val="C2113A"/>
              </a:solidFill>
              <a:latin typeface="Gill Sans" panose="020B0604020202020204"/>
            </a:endParaRPr>
          </a:p>
        </p:txBody>
      </p:sp>
      <p:sp>
        <p:nvSpPr>
          <p:cNvPr id="6" name="ZoneTexte 5"/>
          <p:cNvSpPr txBox="1"/>
          <p:nvPr/>
        </p:nvSpPr>
        <p:spPr>
          <a:xfrm>
            <a:off x="4000500" y="6286499"/>
            <a:ext cx="1270000" cy="279400"/>
          </a:xfrm>
          <a:prstGeom prst="rect">
            <a:avLst/>
          </a:prstGeom>
          <a:noFill/>
        </p:spPr>
        <p:txBody>
          <a:bodyPr vert="horz" rtlCol="0">
            <a:spAutoFit/>
          </a:bodyPr>
          <a:lstStyle/>
          <a:p>
            <a:pPr algn="ctr"/>
            <a:fld id="{23E0EB90-EB6E-4987-9231-AD9397AE47AA}" type="slidenum">
              <a:rPr lang="fr-FR" sz="1200" smtClean="0">
                <a:latin typeface="Gill Sans" panose="020B0604020202020204"/>
              </a:rPr>
              <a:pPr algn="ctr"/>
              <a:t>18</a:t>
            </a:fld>
            <a:r>
              <a:rPr lang="fr-FR" sz="1200" smtClean="0">
                <a:latin typeface="Gill Sans" panose="020B0604020202020204"/>
              </a:rPr>
              <a:t> / 26</a:t>
            </a:r>
            <a:endParaRPr lang="fr-FR" sz="1200">
              <a:latin typeface="Gill Sans" panose="020B060402020202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5">
            <a:extLst>
              <a:ext uri="{FF2B5EF4-FFF2-40B4-BE49-F238E27FC236}">
                <a16:creationId xmlns="" xmlns:a16="http://schemas.microsoft.com/office/drawing/2014/main" id="{8AF4F1DF-595A-4012-9E11-7CB9A695D34B}"/>
              </a:ext>
            </a:extLst>
          </p:cNvPr>
          <p:cNvSpPr txBox="1">
            <a:spLocks/>
          </p:cNvSpPr>
          <p:nvPr/>
        </p:nvSpPr>
        <p:spPr bwMode="auto">
          <a:xfrm>
            <a:off x="304225" y="958850"/>
            <a:ext cx="8534400" cy="4673600"/>
          </a:xfrm>
          <a:prstGeom prst="rect">
            <a:avLst/>
          </a:prstGeom>
          <a:solidFill>
            <a:srgbClr val="FFFFFF"/>
          </a:solidFill>
          <a:ln w="9525">
            <a:noFill/>
            <a:miter lim="800000"/>
            <a:headEnd/>
            <a:tailEnd/>
          </a:ln>
        </p:spPr>
        <p:txBody>
          <a:bodyPr lIns="0" tIns="0" rIns="0" bIns="0"/>
          <a:lstStyle/>
          <a:p>
            <a:pPr algn="just">
              <a:lnSpc>
                <a:spcPts val="2000"/>
              </a:lnSpc>
              <a:spcBef>
                <a:spcPts val="1200"/>
              </a:spcBef>
              <a:spcAft>
                <a:spcPts val="1200"/>
              </a:spcAft>
            </a:pPr>
            <a:r>
              <a:rPr lang="fr-FR" altLang="en-US" sz="2000" b="1" dirty="0">
                <a:solidFill>
                  <a:srgbClr val="17375E"/>
                </a:solidFill>
                <a:latin typeface="Gill Sans"/>
              </a:rPr>
              <a:t>OBJECTIFS DE </a:t>
            </a:r>
            <a:r>
              <a:rPr lang="fr-FR" altLang="en-US" sz="2000" b="1" dirty="0" smtClean="0">
                <a:solidFill>
                  <a:srgbClr val="17375E"/>
                </a:solidFill>
                <a:latin typeface="Gill Sans"/>
              </a:rPr>
              <a:t>L’ATELIER</a:t>
            </a:r>
          </a:p>
          <a:p>
            <a:pPr marL="285750" lvl="0" indent="-285750" algn="just">
              <a:lnSpc>
                <a:spcPts val="2000"/>
              </a:lnSpc>
              <a:spcBef>
                <a:spcPts val="1200"/>
              </a:spcBef>
              <a:spcAft>
                <a:spcPts val="1200"/>
              </a:spcAft>
              <a:buFont typeface="Arial" panose="020B0604020202020204" pitchFamily="34" charset="0"/>
              <a:buChar char="•"/>
            </a:pPr>
            <a:r>
              <a:rPr lang="fr-FR" sz="2000" dirty="0">
                <a:solidFill>
                  <a:srgbClr val="17375E"/>
                </a:solidFill>
                <a:latin typeface="Gill Sans"/>
              </a:rPr>
              <a:t>Savoir définir la sphère professionnelle, la sphère privée et la notion de conciliation entre ces deux </a:t>
            </a:r>
            <a:r>
              <a:rPr lang="fr-FR" sz="2000" dirty="0" smtClean="0">
                <a:solidFill>
                  <a:srgbClr val="17375E"/>
                </a:solidFill>
                <a:latin typeface="Gill Sans"/>
              </a:rPr>
              <a:t>sphères</a:t>
            </a:r>
            <a:endParaRPr lang="fr-FR" sz="2000" dirty="0">
              <a:solidFill>
                <a:srgbClr val="17375E"/>
              </a:solidFill>
              <a:latin typeface="Gill Sans"/>
            </a:endParaRPr>
          </a:p>
          <a:p>
            <a:pPr marL="285750" lvl="0" indent="-285750" algn="just">
              <a:lnSpc>
                <a:spcPts val="2000"/>
              </a:lnSpc>
              <a:spcBef>
                <a:spcPts val="1200"/>
              </a:spcBef>
              <a:spcAft>
                <a:spcPts val="1200"/>
              </a:spcAft>
              <a:buFont typeface="Arial" panose="020B0604020202020204" pitchFamily="34" charset="0"/>
              <a:buChar char="•"/>
            </a:pPr>
            <a:r>
              <a:rPr lang="fr-FR" sz="2000" dirty="0">
                <a:solidFill>
                  <a:srgbClr val="17375E"/>
                </a:solidFill>
                <a:latin typeface="Gill Sans"/>
              </a:rPr>
              <a:t>Comprendre la différence entre sexe et </a:t>
            </a:r>
            <a:r>
              <a:rPr lang="fr-FR" sz="2000" dirty="0" smtClean="0">
                <a:solidFill>
                  <a:srgbClr val="17375E"/>
                </a:solidFill>
                <a:latin typeface="Gill Sans"/>
              </a:rPr>
              <a:t>genre</a:t>
            </a:r>
            <a:endParaRPr lang="fr-FR" sz="2000" dirty="0">
              <a:solidFill>
                <a:srgbClr val="17375E"/>
              </a:solidFill>
              <a:latin typeface="Gill Sans"/>
            </a:endParaRPr>
          </a:p>
          <a:p>
            <a:pPr marL="285750" lvl="0" indent="-285750" algn="just">
              <a:lnSpc>
                <a:spcPts val="2000"/>
              </a:lnSpc>
              <a:spcBef>
                <a:spcPts val="1200"/>
              </a:spcBef>
              <a:spcAft>
                <a:spcPts val="1200"/>
              </a:spcAft>
              <a:buFont typeface="Arial" panose="020B0604020202020204" pitchFamily="34" charset="0"/>
              <a:buChar char="•"/>
            </a:pPr>
            <a:r>
              <a:rPr lang="fr-FR" sz="2000" dirty="0">
                <a:solidFill>
                  <a:srgbClr val="17375E"/>
                </a:solidFill>
                <a:latin typeface="Gill Sans"/>
              </a:rPr>
              <a:t>Développer son esprit critique sur les stéréotypes et le rôle de genre dans la </a:t>
            </a:r>
            <a:r>
              <a:rPr lang="fr-FR" sz="2000" dirty="0" smtClean="0">
                <a:solidFill>
                  <a:srgbClr val="17375E"/>
                </a:solidFill>
                <a:latin typeface="Gill Sans"/>
              </a:rPr>
              <a:t>société</a:t>
            </a:r>
            <a:endParaRPr lang="fr-FR" sz="2000" dirty="0">
              <a:solidFill>
                <a:srgbClr val="17375E"/>
              </a:solidFill>
              <a:latin typeface="Gill Sans"/>
            </a:endParaRPr>
          </a:p>
          <a:p>
            <a:pPr marL="285750" indent="-285750" algn="just">
              <a:lnSpc>
                <a:spcPts val="2000"/>
              </a:lnSpc>
              <a:spcBef>
                <a:spcPts val="1200"/>
              </a:spcBef>
              <a:spcAft>
                <a:spcPts val="1200"/>
              </a:spcAft>
              <a:buFont typeface="Arial" panose="020B0604020202020204" pitchFamily="34" charset="0"/>
              <a:buChar char="•"/>
            </a:pPr>
            <a:r>
              <a:rPr lang="fr-FR" sz="2000" dirty="0">
                <a:solidFill>
                  <a:srgbClr val="17375E"/>
                </a:solidFill>
                <a:latin typeface="Gill Sans"/>
              </a:rPr>
              <a:t>Connaitre et identifier ses priorités dans la vie pour mieux équilibrer sa vie professionnelle et sa vie privée</a:t>
            </a:r>
          </a:p>
          <a:p>
            <a:pPr algn="just">
              <a:lnSpc>
                <a:spcPts val="2000"/>
              </a:lnSpc>
              <a:spcBef>
                <a:spcPts val="1200"/>
              </a:spcBef>
              <a:spcAft>
                <a:spcPts val="1200"/>
              </a:spcAft>
            </a:pPr>
            <a:endParaRPr lang="fr-FR" altLang="en-US" sz="2000" b="1" dirty="0">
              <a:solidFill>
                <a:srgbClr val="17375E"/>
              </a:solidFill>
              <a:latin typeface="Gill Sans"/>
            </a:endParaRPr>
          </a:p>
        </p:txBody>
      </p:sp>
      <p:sp>
        <p:nvSpPr>
          <p:cNvPr id="6" name="Titre 15"/>
          <p:cNvSpPr txBox="1">
            <a:spLocks/>
          </p:cNvSpPr>
          <p:nvPr/>
        </p:nvSpPr>
        <p:spPr bwMode="auto">
          <a:xfrm>
            <a:off x="304800" y="266513"/>
            <a:ext cx="8534400" cy="692337"/>
          </a:xfrm>
          <a:prstGeom prst="rect">
            <a:avLst/>
          </a:prstGeom>
          <a:noFill/>
          <a:ln w="9525">
            <a:noFill/>
            <a:miter lim="800000"/>
            <a:headEnd/>
            <a:tailEnd/>
          </a:ln>
        </p:spPr>
        <p:txBody>
          <a:bodyPr lIns="0" tIns="0" rIns="0" bIns="0"/>
          <a:lstStyle/>
          <a:p>
            <a:r>
              <a:rPr lang="fr-FR" altLang="en-US" b="1" smtClean="0">
                <a:solidFill>
                  <a:srgbClr val="C2113A"/>
                </a:solidFill>
                <a:latin typeface="Gill Sans" panose="020B0604020202020204"/>
              </a:rPr>
              <a:t>BIENVENUE DANS VOTRE ESPACE CAREER CENTER </a:t>
            </a:r>
            <a:endParaRPr lang="fr-FR" altLang="en-US" b="1" dirty="0">
              <a:solidFill>
                <a:srgbClr val="C2113A"/>
              </a:solidFill>
              <a:latin typeface="Gill Sans" panose="020B0604020202020204"/>
            </a:endParaRPr>
          </a:p>
        </p:txBody>
      </p:sp>
      <p:sp>
        <p:nvSpPr>
          <p:cNvPr id="7" name="AutoShape 14" descr="List free icon"/>
          <p:cNvSpPr>
            <a:spLocks noChangeAspect="1" noChangeArrowheads="1"/>
          </p:cNvSpPr>
          <p:nvPr/>
        </p:nvSpPr>
        <p:spPr bwMode="auto">
          <a:xfrm>
            <a:off x="176213" y="-182563"/>
            <a:ext cx="1670050" cy="1670051"/>
          </a:xfrm>
          <a:prstGeom prst="rect">
            <a:avLst/>
          </a:prstGeom>
          <a:noFill/>
          <a:ln w="9525">
            <a:noFill/>
            <a:miter lim="800000"/>
            <a:headEnd/>
            <a:tailEnd/>
          </a:ln>
        </p:spPr>
        <p:txBody>
          <a:bodyPr/>
          <a:lstStyle/>
          <a:p>
            <a:pPr eaLnBrk="1" hangingPunct="1"/>
            <a:endParaRPr lang="en-US" altLang="en-US" dirty="0"/>
          </a:p>
        </p:txBody>
      </p:sp>
      <p:pic>
        <p:nvPicPr>
          <p:cNvPr id="11" name="Picture 10"/>
          <p:cNvPicPr>
            <a:picLocks noChangeAspect="1"/>
          </p:cNvPicPr>
          <p:nvPr/>
        </p:nvPicPr>
        <p:blipFill>
          <a:blip r:embed="rId2" cstate="print"/>
          <a:srcRect/>
          <a:stretch>
            <a:fillRect/>
          </a:stretch>
        </p:blipFill>
        <p:spPr bwMode="auto">
          <a:xfrm>
            <a:off x="3740150" y="683072"/>
            <a:ext cx="831850" cy="595312"/>
          </a:xfrm>
          <a:prstGeom prst="rect">
            <a:avLst/>
          </a:prstGeom>
          <a:noFill/>
          <a:ln w="9525">
            <a:noFill/>
            <a:miter lim="800000"/>
            <a:headEnd/>
            <a:tailEnd/>
          </a:ln>
        </p:spPr>
      </p:pic>
      <p:sp>
        <p:nvSpPr>
          <p:cNvPr id="4" name="ZoneTexte 3"/>
          <p:cNvSpPr txBox="1"/>
          <p:nvPr/>
        </p:nvSpPr>
        <p:spPr>
          <a:xfrm>
            <a:off x="4000500" y="6286499"/>
            <a:ext cx="1270000" cy="279400"/>
          </a:xfrm>
          <a:prstGeom prst="rect">
            <a:avLst/>
          </a:prstGeom>
          <a:noFill/>
        </p:spPr>
        <p:txBody>
          <a:bodyPr vert="horz" rtlCol="0">
            <a:spAutoFit/>
          </a:bodyPr>
          <a:lstStyle/>
          <a:p>
            <a:pPr algn="ctr"/>
            <a:fld id="{2A939577-E3D7-40CB-B23D-AFBFEDA507E2}" type="slidenum">
              <a:rPr lang="fr-FR" sz="1200" smtClean="0">
                <a:latin typeface="Gill Sans" panose="020B0604020202020204"/>
              </a:rPr>
              <a:pPr algn="ctr"/>
              <a:t>1</a:t>
            </a:fld>
            <a:r>
              <a:rPr lang="fr-FR" sz="1200" smtClean="0">
                <a:latin typeface="Gill Sans" panose="020B0604020202020204"/>
              </a:rPr>
              <a:t> / 26</a:t>
            </a:r>
            <a:endParaRPr lang="fr-FR" sz="1200">
              <a:latin typeface="Gill Sans" panose="020B0604020202020204"/>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04225" y="958849"/>
            <a:ext cx="8534400" cy="512961"/>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dirty="0">
                <a:solidFill>
                  <a:srgbClr val="17375E"/>
                </a:solidFill>
                <a:latin typeface="Gill Sans" panose="020B0604020202020204"/>
              </a:rPr>
              <a:t>8 domaines habituellement considérés comme les plus importants de notre </a:t>
            </a:r>
            <a:r>
              <a:rPr lang="fr-FR" sz="2000" b="1" dirty="0" smtClean="0">
                <a:solidFill>
                  <a:srgbClr val="17375E"/>
                </a:solidFill>
                <a:latin typeface="Gill Sans" panose="020B0604020202020204"/>
              </a:rPr>
              <a:t>vie :</a:t>
            </a:r>
            <a:endParaRPr lang="fr-FR" sz="2000" b="1" dirty="0">
              <a:solidFill>
                <a:srgbClr val="17375E"/>
              </a:solidFill>
              <a:latin typeface="Gill Sans" panose="020B0604020202020204"/>
            </a:endParaRPr>
          </a:p>
        </p:txBody>
      </p:sp>
      <p:grpSp>
        <p:nvGrpSpPr>
          <p:cNvPr id="5" name="Groupe 4"/>
          <p:cNvGrpSpPr/>
          <p:nvPr/>
        </p:nvGrpSpPr>
        <p:grpSpPr>
          <a:xfrm>
            <a:off x="689348" y="1930675"/>
            <a:ext cx="7765305" cy="3586164"/>
            <a:chOff x="683568" y="1930675"/>
            <a:chExt cx="7765305" cy="3586164"/>
          </a:xfrm>
        </p:grpSpPr>
        <p:sp>
          <p:nvSpPr>
            <p:cNvPr id="4" name="Rectangle : coins arrondis 3">
              <a:extLst>
                <a:ext uri="{FF2B5EF4-FFF2-40B4-BE49-F238E27FC236}">
                  <a16:creationId xmlns="" xmlns:a16="http://schemas.microsoft.com/office/drawing/2014/main" id="{5C3F206B-F04B-42D1-95BA-32D31AD828A4}"/>
                </a:ext>
              </a:extLst>
            </p:cNvPr>
            <p:cNvSpPr/>
            <p:nvPr/>
          </p:nvSpPr>
          <p:spPr>
            <a:xfrm>
              <a:off x="683568" y="1930675"/>
              <a:ext cx="3816424" cy="6599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i="1" dirty="0">
                  <a:latin typeface="Gill Sans MT" panose="020B0502020104020203" pitchFamily="34" charset="0"/>
                </a:rPr>
                <a:t>Loisirs </a:t>
              </a:r>
            </a:p>
          </p:txBody>
        </p:sp>
        <p:sp>
          <p:nvSpPr>
            <p:cNvPr id="6" name="Rectangle : coins arrondis 5">
              <a:extLst>
                <a:ext uri="{FF2B5EF4-FFF2-40B4-BE49-F238E27FC236}">
                  <a16:creationId xmlns="" xmlns:a16="http://schemas.microsoft.com/office/drawing/2014/main" id="{776C0B9C-AC21-463F-A672-19E875099AEE}"/>
                </a:ext>
              </a:extLst>
            </p:cNvPr>
            <p:cNvSpPr/>
            <p:nvPr/>
          </p:nvSpPr>
          <p:spPr>
            <a:xfrm>
              <a:off x="683568" y="2836376"/>
              <a:ext cx="3816424" cy="7765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i="1" dirty="0"/>
                <a:t>Santé / Energie</a:t>
              </a:r>
              <a:r>
                <a:rPr lang="fr-FR" b="1" i="1" dirty="0"/>
                <a:t> </a:t>
              </a:r>
            </a:p>
          </p:txBody>
        </p:sp>
        <p:sp>
          <p:nvSpPr>
            <p:cNvPr id="7" name="Rectangle : coins arrondis 6">
              <a:extLst>
                <a:ext uri="{FF2B5EF4-FFF2-40B4-BE49-F238E27FC236}">
                  <a16:creationId xmlns="" xmlns:a16="http://schemas.microsoft.com/office/drawing/2014/main" id="{B89D0578-49C1-4701-BFDF-43F32E3499C7}"/>
                </a:ext>
              </a:extLst>
            </p:cNvPr>
            <p:cNvSpPr/>
            <p:nvPr/>
          </p:nvSpPr>
          <p:spPr>
            <a:xfrm>
              <a:off x="683568" y="3855344"/>
              <a:ext cx="3816424" cy="671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i="1" dirty="0"/>
                <a:t>Famille / Amis / Réseau </a:t>
              </a:r>
            </a:p>
          </p:txBody>
        </p:sp>
        <p:sp>
          <p:nvSpPr>
            <p:cNvPr id="9" name="Rectangle : coins arrondis 8">
              <a:extLst>
                <a:ext uri="{FF2B5EF4-FFF2-40B4-BE49-F238E27FC236}">
                  <a16:creationId xmlns="" xmlns:a16="http://schemas.microsoft.com/office/drawing/2014/main" id="{3EE246F5-8997-40CF-80DD-5F86CC143F76}"/>
                </a:ext>
              </a:extLst>
            </p:cNvPr>
            <p:cNvSpPr/>
            <p:nvPr/>
          </p:nvSpPr>
          <p:spPr>
            <a:xfrm>
              <a:off x="4632449" y="1930676"/>
              <a:ext cx="3816424" cy="6599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i="1" dirty="0">
                  <a:latin typeface="Gill Sans MT" panose="020B0502020104020203" pitchFamily="34" charset="0"/>
                </a:rPr>
                <a:t>Argent</a:t>
              </a:r>
              <a:r>
                <a:rPr lang="fr-FR" dirty="0"/>
                <a:t> </a:t>
              </a:r>
            </a:p>
          </p:txBody>
        </p:sp>
        <p:sp>
          <p:nvSpPr>
            <p:cNvPr id="10" name="Rectangle : coins arrondis 9">
              <a:extLst>
                <a:ext uri="{FF2B5EF4-FFF2-40B4-BE49-F238E27FC236}">
                  <a16:creationId xmlns="" xmlns:a16="http://schemas.microsoft.com/office/drawing/2014/main" id="{0BCFEBA5-CBAA-453A-8ABC-D437DC841E99}"/>
                </a:ext>
              </a:extLst>
            </p:cNvPr>
            <p:cNvSpPr/>
            <p:nvPr/>
          </p:nvSpPr>
          <p:spPr>
            <a:xfrm>
              <a:off x="4632449" y="2827063"/>
              <a:ext cx="3816424" cy="7952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i="1" dirty="0">
                  <a:latin typeface="Gill Sans MT" panose="020B0502020104020203" pitchFamily="34" charset="0"/>
                </a:rPr>
                <a:t>Développement Personnel / Spiritualité</a:t>
              </a:r>
            </a:p>
          </p:txBody>
        </p:sp>
        <p:sp>
          <p:nvSpPr>
            <p:cNvPr id="11" name="Rectangle : coins arrondis 10">
              <a:extLst>
                <a:ext uri="{FF2B5EF4-FFF2-40B4-BE49-F238E27FC236}">
                  <a16:creationId xmlns="" xmlns:a16="http://schemas.microsoft.com/office/drawing/2014/main" id="{A894D8A6-CD7C-42D1-AD63-B3BA3E8399D3}"/>
                </a:ext>
              </a:extLst>
            </p:cNvPr>
            <p:cNvSpPr/>
            <p:nvPr/>
          </p:nvSpPr>
          <p:spPr>
            <a:xfrm>
              <a:off x="4632449" y="3855344"/>
              <a:ext cx="3816424" cy="671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i="1" dirty="0">
                  <a:latin typeface="Gill Sans MT" panose="020B0502020104020203" pitchFamily="34" charset="0"/>
                </a:rPr>
                <a:t>Vie Professionnelle </a:t>
              </a:r>
            </a:p>
          </p:txBody>
        </p:sp>
        <p:sp>
          <p:nvSpPr>
            <p:cNvPr id="12" name="Rectangle : coins arrondis 11">
              <a:extLst>
                <a:ext uri="{FF2B5EF4-FFF2-40B4-BE49-F238E27FC236}">
                  <a16:creationId xmlns="" xmlns:a16="http://schemas.microsoft.com/office/drawing/2014/main" id="{33BE9C40-E7C5-4EEC-94CC-ABA70CAC2597}"/>
                </a:ext>
              </a:extLst>
            </p:cNvPr>
            <p:cNvSpPr/>
            <p:nvPr/>
          </p:nvSpPr>
          <p:spPr>
            <a:xfrm>
              <a:off x="4632449" y="4845289"/>
              <a:ext cx="3816424" cy="671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i="1" dirty="0">
                  <a:latin typeface="Gill Sans MT" panose="020B0502020104020203" pitchFamily="34" charset="0"/>
                </a:rPr>
                <a:t>Maison </a:t>
              </a:r>
            </a:p>
          </p:txBody>
        </p:sp>
        <p:sp>
          <p:nvSpPr>
            <p:cNvPr id="14" name="Rectangle : coins arrondis 13">
              <a:extLst>
                <a:ext uri="{FF2B5EF4-FFF2-40B4-BE49-F238E27FC236}">
                  <a16:creationId xmlns="" xmlns:a16="http://schemas.microsoft.com/office/drawing/2014/main" id="{84D2C16A-4AA2-44BC-86C5-ABB8B6489022}"/>
                </a:ext>
              </a:extLst>
            </p:cNvPr>
            <p:cNvSpPr/>
            <p:nvPr/>
          </p:nvSpPr>
          <p:spPr>
            <a:xfrm>
              <a:off x="683568" y="4845289"/>
              <a:ext cx="3816424" cy="671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i="1" dirty="0"/>
                <a:t>Amour</a:t>
              </a:r>
              <a:r>
                <a:rPr lang="fr-FR" dirty="0"/>
                <a:t> </a:t>
              </a:r>
            </a:p>
          </p:txBody>
        </p:sp>
      </p:grpSp>
      <p:sp>
        <p:nvSpPr>
          <p:cNvPr id="13"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CONCILIER VIE PRIVÉE ET VIE PROFESSIONNELLE</a:t>
            </a:r>
            <a:endParaRPr lang="fr-FR" altLang="en-US" b="1" dirty="0">
              <a:solidFill>
                <a:srgbClr val="C2113A"/>
              </a:solidFill>
              <a:latin typeface="Gill Sans" panose="020B0604020202020204"/>
            </a:endParaRPr>
          </a:p>
        </p:txBody>
      </p:sp>
      <p:sp>
        <p:nvSpPr>
          <p:cNvPr id="8" name="ZoneTexte 7"/>
          <p:cNvSpPr txBox="1"/>
          <p:nvPr/>
        </p:nvSpPr>
        <p:spPr>
          <a:xfrm>
            <a:off x="4000500" y="6286499"/>
            <a:ext cx="1270000" cy="279400"/>
          </a:xfrm>
          <a:prstGeom prst="rect">
            <a:avLst/>
          </a:prstGeom>
          <a:noFill/>
        </p:spPr>
        <p:txBody>
          <a:bodyPr vert="horz" rtlCol="0">
            <a:spAutoFit/>
          </a:bodyPr>
          <a:lstStyle/>
          <a:p>
            <a:pPr algn="ctr"/>
            <a:fld id="{886E3288-F9F1-4737-AEC6-8E6DA48A028E}" type="slidenum">
              <a:rPr lang="fr-FR" sz="1200" smtClean="0">
                <a:latin typeface="Gill Sans" panose="020B0604020202020204"/>
              </a:rPr>
              <a:pPr algn="ctr"/>
              <a:t>19</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1770634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p:cNvSpPr txBox="1">
            <a:spLocks noChangeArrowheads="1"/>
          </p:cNvSpPr>
          <p:nvPr/>
        </p:nvSpPr>
        <p:spPr bwMode="auto">
          <a:xfrm>
            <a:off x="304224" y="958850"/>
            <a:ext cx="8534400" cy="4673600"/>
          </a:xfrm>
          <a:prstGeom prst="rect">
            <a:avLst/>
          </a:prstGeom>
          <a:solidFill>
            <a:srgbClr val="FFFFFF"/>
          </a:solidFill>
          <a:ln/>
        </p:spPr>
        <p:txBody>
          <a:bodyPr lIns="0" tIns="0" rIns="0" bIns="0"/>
          <a:lstStyle>
            <a:defPPr>
              <a:defRPr lang="fr-FR"/>
            </a:defPPr>
            <a:lvl1pPr algn="ctr" eaLnBrk="1" fontAlgn="auto" latinLnBrk="0" hangingPunct="1">
              <a:spcAft>
                <a:spcPts val="0"/>
              </a:spcAft>
              <a:buNone/>
              <a:defRPr sz="1800" b="1" cap="all">
                <a:solidFill>
                  <a:srgbClr val="C2113A"/>
                </a:solidFill>
                <a:latin typeface="+mj-lt"/>
                <a:ea typeface="+mj-ea"/>
                <a:cs typeface="+mj-cs"/>
              </a:defRPr>
            </a:lvl1pPr>
          </a:lstStyle>
          <a:p>
            <a:pPr algn="just">
              <a:lnSpc>
                <a:spcPts val="2000"/>
              </a:lnSpc>
              <a:spcBef>
                <a:spcPts val="1200"/>
              </a:spcBef>
              <a:spcAft>
                <a:spcPts val="1200"/>
              </a:spcAft>
              <a:defRPr/>
            </a:pPr>
            <a:r>
              <a:rPr lang="en-US" altLang="en-US" sz="2000" cap="none" dirty="0" err="1" smtClean="0">
                <a:solidFill>
                  <a:srgbClr val="17375E"/>
                </a:solidFill>
                <a:latin typeface="Gill Sans" panose="020B0604020202020204"/>
              </a:rPr>
              <a:t>Activité</a:t>
            </a:r>
            <a:r>
              <a:rPr lang="en-US" altLang="en-US" sz="2000" cap="none" dirty="0" smtClean="0">
                <a:solidFill>
                  <a:srgbClr val="17375E"/>
                </a:solidFill>
                <a:latin typeface="Gill Sans" panose="020B0604020202020204"/>
              </a:rPr>
              <a:t> : </a:t>
            </a:r>
            <a:r>
              <a:rPr lang="en-US" altLang="en-US" sz="2000" cap="none" dirty="0">
                <a:solidFill>
                  <a:srgbClr val="17375E"/>
                </a:solidFill>
                <a:latin typeface="Gill Sans" panose="020B0604020202020204"/>
              </a:rPr>
              <a:t>La Roue de la </a:t>
            </a:r>
            <a:r>
              <a:rPr lang="en-US" altLang="en-US" sz="2000" cap="none" dirty="0" smtClean="0">
                <a:solidFill>
                  <a:srgbClr val="17375E"/>
                </a:solidFill>
                <a:latin typeface="Gill Sans" panose="020B0604020202020204"/>
              </a:rPr>
              <a:t>Vie – instructions</a:t>
            </a:r>
          </a:p>
          <a:p>
            <a:pPr marL="342900" indent="-342900" algn="just">
              <a:lnSpc>
                <a:spcPts val="2000"/>
              </a:lnSpc>
              <a:spcBef>
                <a:spcPts val="1200"/>
              </a:spcBef>
              <a:spcAft>
                <a:spcPts val="1200"/>
              </a:spcAft>
              <a:buFont typeface="Arial" panose="020B0604020202020204" pitchFamily="34" charset="0"/>
              <a:buChar char="•"/>
              <a:defRPr/>
            </a:pPr>
            <a:r>
              <a:rPr lang="fr-FR" altLang="en-US" sz="2000" b="0" cap="none" dirty="0">
                <a:solidFill>
                  <a:srgbClr val="17375E"/>
                </a:solidFill>
                <a:latin typeface="Gill Sans" panose="020B0604020202020204"/>
              </a:rPr>
              <a:t>Munissez-vous d’un crayon et du modèle de la Roue de la Vie (feuille imprimée 1)  </a:t>
            </a:r>
          </a:p>
          <a:p>
            <a:pPr marL="342900" indent="-342900" algn="just">
              <a:lnSpc>
                <a:spcPts val="2000"/>
              </a:lnSpc>
              <a:spcBef>
                <a:spcPts val="1200"/>
              </a:spcBef>
              <a:spcAft>
                <a:spcPts val="1200"/>
              </a:spcAft>
              <a:buFont typeface="Arial" panose="020B0604020202020204" pitchFamily="34" charset="0"/>
              <a:buChar char="•"/>
              <a:defRPr/>
            </a:pPr>
            <a:r>
              <a:rPr lang="fr-FR" altLang="en-US" sz="2000" b="0" cap="none" dirty="0">
                <a:solidFill>
                  <a:srgbClr val="17375E"/>
                </a:solidFill>
                <a:latin typeface="Gill Sans" panose="020B0604020202020204"/>
              </a:rPr>
              <a:t>Pour chacun des 8 thèmes proposés quantifiez votre niveau de satisfaction de 0 (pas du tout satisfait) à 10 (très satisfait).</a:t>
            </a:r>
          </a:p>
          <a:p>
            <a:pPr marL="342900" indent="-342900" algn="just">
              <a:lnSpc>
                <a:spcPts val="2000"/>
              </a:lnSpc>
              <a:spcBef>
                <a:spcPts val="1200"/>
              </a:spcBef>
              <a:spcAft>
                <a:spcPts val="1200"/>
              </a:spcAft>
              <a:buFont typeface="Arial" panose="020B0604020202020204" pitchFamily="34" charset="0"/>
              <a:buChar char="•"/>
              <a:defRPr/>
            </a:pPr>
            <a:r>
              <a:rPr lang="fr-FR" altLang="en-US" sz="2000" b="0" cap="none" dirty="0">
                <a:solidFill>
                  <a:srgbClr val="17375E"/>
                </a:solidFill>
                <a:latin typeface="Gill Sans" panose="020B0604020202020204"/>
              </a:rPr>
              <a:t>Reliez les points entre eux et coloriez chaque thème</a:t>
            </a:r>
          </a:p>
          <a:p>
            <a:pPr marL="342900" indent="-342900" algn="just">
              <a:lnSpc>
                <a:spcPts val="2000"/>
              </a:lnSpc>
              <a:spcBef>
                <a:spcPts val="1200"/>
              </a:spcBef>
              <a:spcAft>
                <a:spcPts val="1200"/>
              </a:spcAft>
              <a:buFont typeface="Arial" panose="020B0604020202020204" pitchFamily="34" charset="0"/>
              <a:buChar char="•"/>
              <a:defRPr/>
            </a:pPr>
            <a:r>
              <a:rPr lang="fr-FR" altLang="en-US" sz="2000" b="0" cap="none" dirty="0">
                <a:solidFill>
                  <a:srgbClr val="17375E"/>
                </a:solidFill>
                <a:latin typeface="Gill Sans" panose="020B0604020202020204"/>
              </a:rPr>
              <a:t>Exemple : </a:t>
            </a:r>
          </a:p>
          <a:p>
            <a:pPr algn="just">
              <a:lnSpc>
                <a:spcPts val="2000"/>
              </a:lnSpc>
              <a:spcBef>
                <a:spcPts val="1200"/>
              </a:spcBef>
              <a:spcAft>
                <a:spcPts val="1200"/>
              </a:spcAft>
              <a:defRPr/>
            </a:pPr>
            <a:endParaRPr lang="fr-CA" altLang="en-US" sz="2000" cap="none" dirty="0">
              <a:solidFill>
                <a:srgbClr val="17375E"/>
              </a:solidFill>
              <a:latin typeface="Gill Sans" panose="020B0604020202020204"/>
            </a:endParaRPr>
          </a:p>
        </p:txBody>
      </p:sp>
      <p:pic>
        <p:nvPicPr>
          <p:cNvPr id="6" name="Image 5">
            <a:extLst>
              <a:ext uri="{FF2B5EF4-FFF2-40B4-BE49-F238E27FC236}">
                <a16:creationId xmlns="" xmlns:a16="http://schemas.microsoft.com/office/drawing/2014/main" id="{AF91A4D0-0CF7-498E-B3F8-EFF75A61C31C}"/>
              </a:ext>
            </a:extLst>
          </p:cNvPr>
          <p:cNvPicPr>
            <a:picLocks noChangeAspect="1"/>
          </p:cNvPicPr>
          <p:nvPr/>
        </p:nvPicPr>
        <p:blipFill>
          <a:blip r:embed="rId2"/>
          <a:stretch>
            <a:fillRect/>
          </a:stretch>
        </p:blipFill>
        <p:spPr>
          <a:xfrm>
            <a:off x="6413500" y="3588842"/>
            <a:ext cx="2120900" cy="2208708"/>
          </a:xfrm>
          <a:prstGeom prst="rect">
            <a:avLst/>
          </a:prstGeom>
        </p:spPr>
      </p:pic>
      <p:sp>
        <p:nvSpPr>
          <p:cNvPr id="7"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CONCILIER VIE PRIVÉE ET VIE PROFESSIONNELLE</a:t>
            </a:r>
            <a:endParaRPr lang="fr-FR" altLang="en-US" b="1" dirty="0">
              <a:solidFill>
                <a:srgbClr val="C2113A"/>
              </a:solidFill>
              <a:latin typeface="Gill Sans" panose="020B0604020202020204"/>
            </a:endParaRPr>
          </a:p>
        </p:txBody>
      </p:sp>
      <p:sp>
        <p:nvSpPr>
          <p:cNvPr id="8" name="ZoneTexte 7"/>
          <p:cNvSpPr txBox="1"/>
          <p:nvPr/>
        </p:nvSpPr>
        <p:spPr>
          <a:xfrm>
            <a:off x="4000500" y="6286499"/>
            <a:ext cx="1270000" cy="279400"/>
          </a:xfrm>
          <a:prstGeom prst="rect">
            <a:avLst/>
          </a:prstGeom>
          <a:noFill/>
        </p:spPr>
        <p:txBody>
          <a:bodyPr vert="horz" rtlCol="0">
            <a:spAutoFit/>
          </a:bodyPr>
          <a:lstStyle/>
          <a:p>
            <a:pPr algn="ctr"/>
            <a:fld id="{048566F4-E08F-4076-9515-7244D2B17BF5}" type="slidenum">
              <a:rPr lang="fr-FR" sz="1200" smtClean="0">
                <a:latin typeface="Gill Sans" panose="020B0604020202020204"/>
              </a:rPr>
              <a:pPr algn="ctr"/>
              <a:t>20</a:t>
            </a:fld>
            <a:r>
              <a:rPr lang="fr-FR" sz="1200" smtClean="0">
                <a:latin typeface="Gill Sans" panose="020B0604020202020204"/>
              </a:rPr>
              <a:t> / 26</a:t>
            </a:r>
            <a:endParaRPr lang="fr-FR" sz="1200">
              <a:latin typeface="Gill Sans" panose="020B0604020202020204"/>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04225" y="958850"/>
            <a:ext cx="8534400" cy="4673600"/>
          </a:xfrm>
          <a:prstGeom prst="rect">
            <a:avLst/>
          </a:prstGeom>
          <a:solidFill>
            <a:srgbClr val="FFFFFF"/>
          </a:solidFill>
          <a:ln/>
        </p:spPr>
        <p:txBody>
          <a:bodyPr wrap="none" lIns="0" tIns="0" rIns="0" bIns="0" rtlCol="0">
            <a:spAutoFit/>
          </a:bodyPr>
          <a:lstStyle/>
          <a:p>
            <a:pPr algn="just">
              <a:lnSpc>
                <a:spcPts val="2000"/>
              </a:lnSpc>
              <a:spcBef>
                <a:spcPts val="1200"/>
              </a:spcBef>
              <a:spcAft>
                <a:spcPts val="1200"/>
              </a:spcAft>
            </a:pPr>
            <a:r>
              <a:rPr lang="fr-FR" sz="2000" b="1" dirty="0">
                <a:solidFill>
                  <a:srgbClr val="17375E"/>
                </a:solidFill>
                <a:latin typeface="Gill Sans" panose="020B0604020202020204"/>
              </a:rPr>
              <a:t>Faisons le point…. </a:t>
            </a:r>
          </a:p>
        </p:txBody>
      </p:sp>
      <p:pic>
        <p:nvPicPr>
          <p:cNvPr id="6" name="Image 5">
            <a:extLst>
              <a:ext uri="{FF2B5EF4-FFF2-40B4-BE49-F238E27FC236}">
                <a16:creationId xmlns="" xmlns:a16="http://schemas.microsoft.com/office/drawing/2014/main" id="{163E852D-7378-4D16-9072-162E4A7EABF0}"/>
              </a:ext>
            </a:extLst>
          </p:cNvPr>
          <p:cNvPicPr>
            <a:picLocks noChangeAspect="1"/>
          </p:cNvPicPr>
          <p:nvPr/>
        </p:nvPicPr>
        <p:blipFill rotWithShape="1">
          <a:blip r:embed="rId3"/>
          <a:srcRect t="1753" b="1753"/>
          <a:stretch/>
        </p:blipFill>
        <p:spPr>
          <a:xfrm>
            <a:off x="2987824" y="880054"/>
            <a:ext cx="5851376" cy="5174758"/>
          </a:xfrm>
          <a:prstGeom prst="rect">
            <a:avLst/>
          </a:prstGeom>
        </p:spPr>
      </p:pic>
      <p:sp>
        <p:nvSpPr>
          <p:cNvPr id="5"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CONCILIER VIE PRIVÉE ET VIE PROFESSIONNELLE</a:t>
            </a:r>
            <a:endParaRPr lang="fr-FR" altLang="en-US" b="1" dirty="0">
              <a:solidFill>
                <a:srgbClr val="C2113A"/>
              </a:solidFill>
              <a:latin typeface="Gill Sans" panose="020B0604020202020204"/>
            </a:endParaRPr>
          </a:p>
        </p:txBody>
      </p:sp>
      <p:sp>
        <p:nvSpPr>
          <p:cNvPr id="3" name="ZoneTexte 2"/>
          <p:cNvSpPr txBox="1"/>
          <p:nvPr/>
        </p:nvSpPr>
        <p:spPr>
          <a:xfrm>
            <a:off x="4000500" y="6286499"/>
            <a:ext cx="1270000" cy="279400"/>
          </a:xfrm>
          <a:prstGeom prst="rect">
            <a:avLst/>
          </a:prstGeom>
          <a:noFill/>
        </p:spPr>
        <p:txBody>
          <a:bodyPr vert="horz" rtlCol="0">
            <a:spAutoFit/>
          </a:bodyPr>
          <a:lstStyle/>
          <a:p>
            <a:pPr algn="ctr"/>
            <a:fld id="{E61F43A9-58D3-485D-BEE1-6567ABAA7C60}" type="slidenum">
              <a:rPr lang="fr-FR" sz="1200" smtClean="0">
                <a:latin typeface="Gill Sans" panose="020B0604020202020204"/>
              </a:rPr>
              <a:pPr algn="ctr"/>
              <a:t>21</a:t>
            </a:fld>
            <a:r>
              <a:rPr lang="fr-FR" sz="1200" smtClean="0">
                <a:latin typeface="Gill Sans" panose="020B0604020202020204"/>
              </a:rPr>
              <a:t> / 26</a:t>
            </a:r>
            <a:endParaRPr lang="fr-FR" sz="1200">
              <a:latin typeface="Gill Sans" panose="020B0604020202020204"/>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5"/>
          <p:cNvSpPr txBox="1">
            <a:spLocks/>
          </p:cNvSpPr>
          <p:nvPr/>
        </p:nvSpPr>
        <p:spPr bwMode="auto">
          <a:xfrm>
            <a:off x="304224" y="958849"/>
            <a:ext cx="8534400" cy="4673600"/>
          </a:xfrm>
          <a:prstGeom prst="rect">
            <a:avLst/>
          </a:prstGeom>
          <a:solidFill>
            <a:srgbClr val="FFFFFF"/>
          </a:solidFill>
          <a:ln/>
        </p:spPr>
        <p:txBody>
          <a:bodyPr lIns="0" tIns="0" rIns="0" bIns="0"/>
          <a:lstStyle>
            <a:defPPr>
              <a:defRPr lang="fr-FR"/>
            </a:defPPr>
            <a:lvl1pPr algn="ctr" eaLnBrk="1" fontAlgn="auto" latinLnBrk="0" hangingPunct="1">
              <a:spcAft>
                <a:spcPts val="0"/>
              </a:spcAft>
              <a:buNone/>
              <a:defRPr sz="1800" b="1" cap="all">
                <a:solidFill>
                  <a:srgbClr val="C2113A"/>
                </a:solidFill>
                <a:latin typeface="+mj-lt"/>
                <a:ea typeface="+mj-ea"/>
                <a:cs typeface="+mj-cs"/>
              </a:defRPr>
            </a:lvl1pPr>
          </a:lstStyle>
          <a:p>
            <a:pPr algn="just">
              <a:lnSpc>
                <a:spcPts val="2000"/>
              </a:lnSpc>
              <a:spcBef>
                <a:spcPts val="1200"/>
              </a:spcBef>
              <a:spcAft>
                <a:spcPts val="1200"/>
              </a:spcAft>
              <a:defRPr/>
            </a:pPr>
            <a:r>
              <a:rPr lang="fr-FR" altLang="en-US" sz="2000" cap="none" dirty="0">
                <a:solidFill>
                  <a:srgbClr val="17375E"/>
                </a:solidFill>
                <a:latin typeface="Gill Sans" panose="020B0604020202020204"/>
              </a:rPr>
              <a:t>On continue…. </a:t>
            </a:r>
            <a:endParaRPr lang="fr-FR" altLang="en-US" sz="2000" cap="none" dirty="0" smtClean="0">
              <a:solidFill>
                <a:srgbClr val="17375E"/>
              </a:solidFill>
              <a:latin typeface="Gill Sans" panose="020B0604020202020204"/>
            </a:endParaRPr>
          </a:p>
          <a:p>
            <a:pPr algn="just">
              <a:lnSpc>
                <a:spcPts val="2000"/>
              </a:lnSpc>
              <a:spcBef>
                <a:spcPts val="1200"/>
              </a:spcBef>
              <a:spcAft>
                <a:spcPts val="1200"/>
              </a:spcAft>
              <a:defRPr/>
            </a:pPr>
            <a:r>
              <a:rPr lang="fr-FR" altLang="en-US" b="0" cap="none" dirty="0">
                <a:solidFill>
                  <a:srgbClr val="17375E"/>
                </a:solidFill>
                <a:latin typeface="Gill Sans" panose="020B0604020202020204"/>
              </a:rPr>
              <a:t>A l’aide d’un crayon d’une couleur différente, coloriez maintenant les zones supplémentaires représentant les niveaux que vous aimeriez atteindre ; et tout particulièrement les domaines que vous considérez comme des priorités</a:t>
            </a:r>
          </a:p>
          <a:p>
            <a:pPr algn="just">
              <a:lnSpc>
                <a:spcPts val="2000"/>
              </a:lnSpc>
              <a:spcBef>
                <a:spcPts val="1200"/>
              </a:spcBef>
              <a:spcAft>
                <a:spcPts val="1200"/>
              </a:spcAft>
              <a:defRPr/>
            </a:pPr>
            <a:endParaRPr lang="fr-FR" altLang="en-US" sz="2000" cap="none" dirty="0">
              <a:solidFill>
                <a:srgbClr val="17375E"/>
              </a:solidFill>
              <a:latin typeface="Gill Sans" panose="020B0604020202020204"/>
            </a:endParaRPr>
          </a:p>
        </p:txBody>
      </p:sp>
      <p:sp>
        <p:nvSpPr>
          <p:cNvPr id="6" name="ZoneTexte 5">
            <a:extLst>
              <a:ext uri="{FF2B5EF4-FFF2-40B4-BE49-F238E27FC236}">
                <a16:creationId xmlns="" xmlns:a16="http://schemas.microsoft.com/office/drawing/2014/main" id="{D051695A-ADFC-4642-BDAE-C892A2F25681}"/>
              </a:ext>
            </a:extLst>
          </p:cNvPr>
          <p:cNvSpPr txBox="1"/>
          <p:nvPr/>
        </p:nvSpPr>
        <p:spPr>
          <a:xfrm>
            <a:off x="749300" y="2636912"/>
            <a:ext cx="2088232" cy="256480"/>
          </a:xfrm>
          <a:prstGeom prst="rect">
            <a:avLst/>
          </a:prstGeom>
          <a:solidFill>
            <a:srgbClr val="FFFFFF"/>
          </a:solidFill>
          <a:ln/>
        </p:spPr>
        <p:txBody>
          <a:bodyPr wrap="square" lIns="0" tIns="0" rIns="0" bIns="0" rtlCol="0">
            <a:spAutoFit/>
          </a:bodyPr>
          <a:lstStyle/>
          <a:p>
            <a:pPr algn="just">
              <a:lnSpc>
                <a:spcPts val="2000"/>
              </a:lnSpc>
              <a:spcBef>
                <a:spcPts val="1200"/>
              </a:spcBef>
              <a:spcAft>
                <a:spcPts val="1200"/>
              </a:spcAft>
            </a:pPr>
            <a:r>
              <a:rPr lang="fr-FR" sz="2000" b="1" i="1" dirty="0">
                <a:solidFill>
                  <a:srgbClr val="17375E"/>
                </a:solidFill>
                <a:latin typeface="Gill Sans" panose="020B0604020202020204"/>
              </a:rPr>
              <a:t>Exemple : </a:t>
            </a:r>
          </a:p>
        </p:txBody>
      </p:sp>
      <p:pic>
        <p:nvPicPr>
          <p:cNvPr id="7" name="Image 6">
            <a:extLst>
              <a:ext uri="{FF2B5EF4-FFF2-40B4-BE49-F238E27FC236}">
                <a16:creationId xmlns="" xmlns:a16="http://schemas.microsoft.com/office/drawing/2014/main" id="{EFA1788A-6ED8-4352-8A39-D7E651F59937}"/>
              </a:ext>
            </a:extLst>
          </p:cNvPr>
          <p:cNvPicPr>
            <a:picLocks noChangeAspect="1"/>
          </p:cNvPicPr>
          <p:nvPr/>
        </p:nvPicPr>
        <p:blipFill rotWithShape="1">
          <a:blip r:embed="rId3"/>
          <a:srcRect t="3299" b="3099"/>
          <a:stretch/>
        </p:blipFill>
        <p:spPr>
          <a:xfrm>
            <a:off x="5508907" y="2878795"/>
            <a:ext cx="2912241" cy="2954023"/>
          </a:xfrm>
          <a:prstGeom prst="rect">
            <a:avLst/>
          </a:prstGeom>
        </p:spPr>
      </p:pic>
      <p:pic>
        <p:nvPicPr>
          <p:cNvPr id="8" name="Image 7">
            <a:extLst>
              <a:ext uri="{FF2B5EF4-FFF2-40B4-BE49-F238E27FC236}">
                <a16:creationId xmlns="" xmlns:a16="http://schemas.microsoft.com/office/drawing/2014/main" id="{598F7666-71E3-4426-81B2-85EEDAFF5DC1}"/>
              </a:ext>
            </a:extLst>
          </p:cNvPr>
          <p:cNvPicPr>
            <a:picLocks noChangeAspect="1"/>
          </p:cNvPicPr>
          <p:nvPr/>
        </p:nvPicPr>
        <p:blipFill>
          <a:blip r:embed="rId4"/>
          <a:stretch>
            <a:fillRect/>
          </a:stretch>
        </p:blipFill>
        <p:spPr>
          <a:xfrm>
            <a:off x="749300" y="2893392"/>
            <a:ext cx="2822568" cy="2939426"/>
          </a:xfrm>
          <a:prstGeom prst="rect">
            <a:avLst/>
          </a:prstGeom>
        </p:spPr>
      </p:pic>
      <p:sp>
        <p:nvSpPr>
          <p:cNvPr id="9" name="Flèche : droite 8">
            <a:extLst>
              <a:ext uri="{FF2B5EF4-FFF2-40B4-BE49-F238E27FC236}">
                <a16:creationId xmlns="" xmlns:a16="http://schemas.microsoft.com/office/drawing/2014/main" id="{FE743B43-566F-4366-9DCE-0A7507357CDF}"/>
              </a:ext>
            </a:extLst>
          </p:cNvPr>
          <p:cNvSpPr/>
          <p:nvPr/>
        </p:nvSpPr>
        <p:spPr>
          <a:xfrm>
            <a:off x="4036332" y="4003065"/>
            <a:ext cx="1008112" cy="360040"/>
          </a:xfrm>
          <a:prstGeom prst="righ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1"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CONCILIER VIE PRIVÉE ET VIE PROFESSIONNELLE</a:t>
            </a:r>
            <a:endParaRPr lang="fr-FR" altLang="en-US" b="1" dirty="0">
              <a:solidFill>
                <a:srgbClr val="C2113A"/>
              </a:solidFill>
              <a:latin typeface="Gill Sans" panose="020B0604020202020204"/>
            </a:endParaRPr>
          </a:p>
        </p:txBody>
      </p:sp>
      <p:sp>
        <p:nvSpPr>
          <p:cNvPr id="4" name="ZoneTexte 3"/>
          <p:cNvSpPr txBox="1"/>
          <p:nvPr/>
        </p:nvSpPr>
        <p:spPr>
          <a:xfrm>
            <a:off x="4000500" y="6286499"/>
            <a:ext cx="1270000" cy="279400"/>
          </a:xfrm>
          <a:prstGeom prst="rect">
            <a:avLst/>
          </a:prstGeom>
          <a:noFill/>
        </p:spPr>
        <p:txBody>
          <a:bodyPr vert="horz" rtlCol="0">
            <a:spAutoFit/>
          </a:bodyPr>
          <a:lstStyle/>
          <a:p>
            <a:pPr algn="ctr"/>
            <a:fld id="{E72F59B3-C34C-4720-837B-EF5362438973}" type="slidenum">
              <a:rPr lang="fr-FR" sz="1200" smtClean="0">
                <a:latin typeface="Gill Sans" panose="020B0604020202020204"/>
              </a:rPr>
              <a:pPr algn="ctr"/>
              <a:t>22</a:t>
            </a:fld>
            <a:r>
              <a:rPr lang="fr-FR" sz="1200" smtClean="0">
                <a:latin typeface="Gill Sans" panose="020B0604020202020204"/>
              </a:rPr>
              <a:t> / 26</a:t>
            </a:r>
            <a:endParaRPr lang="fr-FR" sz="1200">
              <a:latin typeface="Gill Sans" panose="020B0604020202020204"/>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5"/>
          <p:cNvSpPr txBox="1">
            <a:spLocks/>
          </p:cNvSpPr>
          <p:nvPr/>
        </p:nvSpPr>
        <p:spPr bwMode="auto">
          <a:xfrm>
            <a:off x="304224" y="958849"/>
            <a:ext cx="8534400" cy="4673600"/>
          </a:xfrm>
          <a:prstGeom prst="rect">
            <a:avLst/>
          </a:prstGeom>
          <a:solidFill>
            <a:srgbClr val="FFFFFF"/>
          </a:solidFill>
          <a:ln/>
        </p:spPr>
        <p:txBody>
          <a:bodyPr lIns="0" tIns="0" rIns="0" bIns="0"/>
          <a:lstStyle>
            <a:defPPr>
              <a:defRPr lang="fr-FR"/>
            </a:defPPr>
            <a:lvl1pPr algn="ctr" eaLnBrk="1" fontAlgn="auto" latinLnBrk="0" hangingPunct="1">
              <a:spcAft>
                <a:spcPts val="0"/>
              </a:spcAft>
              <a:buNone/>
              <a:defRPr sz="1800" b="1" cap="all">
                <a:solidFill>
                  <a:srgbClr val="C2113A"/>
                </a:solidFill>
                <a:latin typeface="+mj-lt"/>
                <a:ea typeface="+mj-ea"/>
                <a:cs typeface="+mj-cs"/>
              </a:defRPr>
            </a:lvl1pPr>
          </a:lstStyle>
          <a:p>
            <a:pPr algn="just">
              <a:lnSpc>
                <a:spcPts val="2000"/>
              </a:lnSpc>
              <a:spcBef>
                <a:spcPts val="1200"/>
              </a:spcBef>
              <a:spcAft>
                <a:spcPts val="1200"/>
              </a:spcAft>
              <a:defRPr/>
            </a:pPr>
            <a:r>
              <a:rPr lang="fr-FR" altLang="en-US" sz="2000" cap="none" dirty="0">
                <a:solidFill>
                  <a:srgbClr val="17375E"/>
                </a:solidFill>
                <a:latin typeface="Gill Sans" panose="020B0604020202020204"/>
              </a:rPr>
              <a:t>Fixez ses priorités </a:t>
            </a:r>
            <a:endParaRPr lang="fr-FR" altLang="en-US" sz="2000" cap="none" dirty="0" smtClean="0">
              <a:solidFill>
                <a:srgbClr val="17375E"/>
              </a:solidFill>
              <a:latin typeface="Gill Sans" panose="020B0604020202020204"/>
            </a:endParaRPr>
          </a:p>
          <a:p>
            <a:pPr algn="just">
              <a:lnSpc>
                <a:spcPts val="2000"/>
              </a:lnSpc>
              <a:spcBef>
                <a:spcPts val="1200"/>
              </a:spcBef>
              <a:spcAft>
                <a:spcPts val="1200"/>
              </a:spcAft>
              <a:defRPr/>
            </a:pPr>
            <a:r>
              <a:rPr lang="fr-FR" altLang="en-US" sz="2000" b="0" cap="none" dirty="0">
                <a:solidFill>
                  <a:srgbClr val="17375E"/>
                </a:solidFill>
                <a:latin typeface="Gill Sans" panose="020B0604020202020204"/>
              </a:rPr>
              <a:t>Pour un maximum d’efficacité fixez-vous 3 priorités. Choisissez les 3 domaines les plus importants pour vous pour augmenter votre niveau de bonheur (feuille imprimée 2)</a:t>
            </a:r>
          </a:p>
          <a:p>
            <a:pPr algn="just">
              <a:lnSpc>
                <a:spcPts val="2000"/>
              </a:lnSpc>
              <a:spcBef>
                <a:spcPts val="1200"/>
              </a:spcBef>
              <a:spcAft>
                <a:spcPts val="1200"/>
              </a:spcAft>
              <a:defRPr/>
            </a:pPr>
            <a:endParaRPr lang="fr-FR" altLang="en-US" sz="2000" cap="none" dirty="0">
              <a:solidFill>
                <a:srgbClr val="17375E"/>
              </a:solidFill>
              <a:latin typeface="Gill Sans" panose="020B0604020202020204"/>
            </a:endParaRPr>
          </a:p>
        </p:txBody>
      </p:sp>
      <p:grpSp>
        <p:nvGrpSpPr>
          <p:cNvPr id="4" name="Groupe 3"/>
          <p:cNvGrpSpPr/>
          <p:nvPr/>
        </p:nvGrpSpPr>
        <p:grpSpPr>
          <a:xfrm>
            <a:off x="303648" y="2420887"/>
            <a:ext cx="8534976" cy="3532267"/>
            <a:chOff x="715491" y="2030997"/>
            <a:chExt cx="7602302" cy="3922158"/>
          </a:xfrm>
        </p:grpSpPr>
        <p:sp>
          <p:nvSpPr>
            <p:cNvPr id="10" name="Rectangle à coins arrondis 1">
              <a:extLst>
                <a:ext uri="{FF2B5EF4-FFF2-40B4-BE49-F238E27FC236}">
                  <a16:creationId xmlns="" xmlns:a16="http://schemas.microsoft.com/office/drawing/2014/main" id="{6C0AB2D4-21DD-4021-AEF3-378505EF6DC5}"/>
                </a:ext>
              </a:extLst>
            </p:cNvPr>
            <p:cNvSpPr/>
            <p:nvPr/>
          </p:nvSpPr>
          <p:spPr>
            <a:xfrm>
              <a:off x="715491" y="2030997"/>
              <a:ext cx="7602302" cy="1224836"/>
            </a:xfrm>
            <a:prstGeom prst="round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r>
                <a:rPr lang="fr-FR" sz="2800" b="1" i="1" dirty="0">
                  <a:solidFill>
                    <a:schemeClr val="bg1"/>
                  </a:solidFill>
                  <a:latin typeface="Gill Sans" panose="020B0604020202020204"/>
                </a:rPr>
                <a:t>1. </a:t>
              </a:r>
            </a:p>
          </p:txBody>
        </p:sp>
        <p:sp>
          <p:nvSpPr>
            <p:cNvPr id="11" name="Rectangle à coins arrondis 1">
              <a:extLst>
                <a:ext uri="{FF2B5EF4-FFF2-40B4-BE49-F238E27FC236}">
                  <a16:creationId xmlns="" xmlns:a16="http://schemas.microsoft.com/office/drawing/2014/main" id="{FE1016F1-616A-4D44-AF04-0379534C77B8}"/>
                </a:ext>
              </a:extLst>
            </p:cNvPr>
            <p:cNvSpPr/>
            <p:nvPr/>
          </p:nvSpPr>
          <p:spPr>
            <a:xfrm>
              <a:off x="715491" y="3379658"/>
              <a:ext cx="7602302" cy="1224836"/>
            </a:xfrm>
            <a:prstGeom prst="round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r>
                <a:rPr lang="fr-FR" sz="2800" b="1" i="1" dirty="0">
                  <a:solidFill>
                    <a:schemeClr val="bg1"/>
                  </a:solidFill>
                  <a:latin typeface="Gill Sans" panose="020B0604020202020204"/>
                </a:rPr>
                <a:t>2. </a:t>
              </a:r>
            </a:p>
          </p:txBody>
        </p:sp>
        <p:sp>
          <p:nvSpPr>
            <p:cNvPr id="12" name="Rectangle à coins arrondis 1">
              <a:extLst>
                <a:ext uri="{FF2B5EF4-FFF2-40B4-BE49-F238E27FC236}">
                  <a16:creationId xmlns="" xmlns:a16="http://schemas.microsoft.com/office/drawing/2014/main" id="{712E2AE7-9A3F-4A12-9A2D-83B9676E5BB0}"/>
                </a:ext>
              </a:extLst>
            </p:cNvPr>
            <p:cNvSpPr/>
            <p:nvPr/>
          </p:nvSpPr>
          <p:spPr>
            <a:xfrm>
              <a:off x="772256" y="4728320"/>
              <a:ext cx="7545537" cy="1224835"/>
            </a:xfrm>
            <a:prstGeom prst="round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fontAlgn="auto" hangingPunct="1">
                <a:spcBef>
                  <a:spcPts val="0"/>
                </a:spcBef>
                <a:spcAft>
                  <a:spcPts val="0"/>
                </a:spcAft>
                <a:defRPr/>
              </a:pPr>
              <a:r>
                <a:rPr lang="fr-FR" sz="2800" b="1" i="1" dirty="0">
                  <a:solidFill>
                    <a:schemeClr val="bg1"/>
                  </a:solidFill>
                  <a:latin typeface="Gill Sans" panose="020B0604020202020204"/>
                </a:rPr>
                <a:t>3. </a:t>
              </a:r>
            </a:p>
          </p:txBody>
        </p:sp>
      </p:grpSp>
      <p:sp>
        <p:nvSpPr>
          <p:cNvPr id="8"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CONCILIER VIE PRIVÉE ET VIE PROFESSIONNELLE</a:t>
            </a:r>
            <a:endParaRPr lang="fr-FR" altLang="en-US" b="1" dirty="0">
              <a:solidFill>
                <a:srgbClr val="C2113A"/>
              </a:solidFill>
              <a:latin typeface="Gill Sans" panose="020B0604020202020204"/>
            </a:endParaRPr>
          </a:p>
        </p:txBody>
      </p:sp>
      <p:sp>
        <p:nvSpPr>
          <p:cNvPr id="6" name="ZoneTexte 5"/>
          <p:cNvSpPr txBox="1"/>
          <p:nvPr/>
        </p:nvSpPr>
        <p:spPr>
          <a:xfrm>
            <a:off x="4000500" y="6286499"/>
            <a:ext cx="1270000" cy="279400"/>
          </a:xfrm>
          <a:prstGeom prst="rect">
            <a:avLst/>
          </a:prstGeom>
          <a:noFill/>
        </p:spPr>
        <p:txBody>
          <a:bodyPr vert="horz" rtlCol="0">
            <a:spAutoFit/>
          </a:bodyPr>
          <a:lstStyle/>
          <a:p>
            <a:pPr algn="ctr"/>
            <a:fld id="{425F24E8-DF25-4F9A-A327-BB18CBAF37CA}" type="slidenum">
              <a:rPr lang="fr-FR" sz="1200" smtClean="0">
                <a:latin typeface="Gill Sans" panose="020B0604020202020204"/>
              </a:rPr>
              <a:pPr algn="ctr"/>
              <a:t>23</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2279221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 xmlns:a16="http://schemas.microsoft.com/office/drawing/2014/main" id="{5A78364C-EDD4-4C6A-9D53-30817B0074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9712" y="332656"/>
            <a:ext cx="4752528" cy="5552232"/>
          </a:xfrm>
          <a:prstGeom prst="rect">
            <a:avLst/>
          </a:prstGeom>
        </p:spPr>
      </p:pic>
      <p:sp>
        <p:nvSpPr>
          <p:cNvPr id="3" name="ZoneTexte 2"/>
          <p:cNvSpPr txBox="1"/>
          <p:nvPr/>
        </p:nvSpPr>
        <p:spPr>
          <a:xfrm>
            <a:off x="4000500" y="6286499"/>
            <a:ext cx="1270000" cy="279400"/>
          </a:xfrm>
          <a:prstGeom prst="rect">
            <a:avLst/>
          </a:prstGeom>
          <a:noFill/>
        </p:spPr>
        <p:txBody>
          <a:bodyPr vert="horz" rtlCol="0">
            <a:spAutoFit/>
          </a:bodyPr>
          <a:lstStyle/>
          <a:p>
            <a:pPr algn="ctr"/>
            <a:fld id="{19960C1F-A8E4-4F2B-BE03-F00FCF42FBB8}" type="slidenum">
              <a:rPr lang="fr-FR" sz="1200" smtClean="0">
                <a:latin typeface="Gill Sans" panose="020B0604020202020204"/>
              </a:rPr>
              <a:pPr algn="ctr"/>
              <a:t>24</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891867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 xmlns:a16="http://schemas.microsoft.com/office/drawing/2014/main" id="{7DE4035A-2AB9-4619-8357-C66DA8DD48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1124744"/>
            <a:ext cx="4867162" cy="4845530"/>
          </a:xfrm>
          <a:prstGeom prst="rect">
            <a:avLst/>
          </a:prstGeom>
        </p:spPr>
      </p:pic>
      <p:sp>
        <p:nvSpPr>
          <p:cNvPr id="5" name="Rectangle 4">
            <a:extLst>
              <a:ext uri="{FF2B5EF4-FFF2-40B4-BE49-F238E27FC236}">
                <a16:creationId xmlns="" xmlns:a16="http://schemas.microsoft.com/office/drawing/2014/main" id="{F98BE97E-3016-48CC-B4A9-3599FACB1471}"/>
              </a:ext>
            </a:extLst>
          </p:cNvPr>
          <p:cNvSpPr/>
          <p:nvPr/>
        </p:nvSpPr>
        <p:spPr>
          <a:xfrm>
            <a:off x="755576" y="406918"/>
            <a:ext cx="7272808" cy="1077218"/>
          </a:xfrm>
          <a:prstGeom prst="rect">
            <a:avLst/>
          </a:prstGeom>
        </p:spPr>
        <p:txBody>
          <a:bodyPr wrap="square">
            <a:spAutoFit/>
          </a:bodyPr>
          <a:lstStyle/>
          <a:p>
            <a:pPr algn="ctr">
              <a:defRPr/>
            </a:pPr>
            <a:r>
              <a:rPr lang="fr-FR" altLang="en-US" sz="3200" i="1" dirty="0">
                <a:solidFill>
                  <a:srgbClr val="0070C0"/>
                </a:solidFill>
              </a:rPr>
              <a:t>Et voilà, c’est terminé! Merci pour votre attention et à bientôt!</a:t>
            </a:r>
          </a:p>
        </p:txBody>
      </p:sp>
      <p:sp>
        <p:nvSpPr>
          <p:cNvPr id="3" name="ZoneTexte 2"/>
          <p:cNvSpPr txBox="1"/>
          <p:nvPr/>
        </p:nvSpPr>
        <p:spPr>
          <a:xfrm>
            <a:off x="4000500" y="6286499"/>
            <a:ext cx="1270000" cy="279400"/>
          </a:xfrm>
          <a:prstGeom prst="rect">
            <a:avLst/>
          </a:prstGeom>
          <a:noFill/>
        </p:spPr>
        <p:txBody>
          <a:bodyPr vert="horz" rtlCol="0">
            <a:spAutoFit/>
          </a:bodyPr>
          <a:lstStyle/>
          <a:p>
            <a:pPr algn="ctr"/>
            <a:fld id="{B225E8C2-EA70-4A76-839A-6A4CB9770D27}" type="slidenum">
              <a:rPr lang="fr-FR" sz="1200" smtClean="0">
                <a:latin typeface="Gill Sans" panose="020B0604020202020204"/>
              </a:rPr>
              <a:pPr algn="ctr"/>
              <a:t>25</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1494905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11150" y="958850"/>
            <a:ext cx="2616200" cy="720725"/>
          </a:xfrm>
          <a:prstGeom prst="roundRect">
            <a:avLst/>
          </a:prstGeom>
          <a:solidFill>
            <a:srgbClr val="C0504D"/>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defRPr/>
            </a:pPr>
            <a:r>
              <a:rPr lang="fr-FR" altLang="en-US" sz="1400" dirty="0">
                <a:solidFill>
                  <a:prstClr val="white"/>
                </a:solidFill>
                <a:latin typeface="Gill Sans" panose="020B0604020202020204"/>
              </a:rPr>
              <a:t>ENGAGEMENT</a:t>
            </a:r>
          </a:p>
        </p:txBody>
      </p:sp>
      <p:sp>
        <p:nvSpPr>
          <p:cNvPr id="3" name="Rectangle à coins arrondis 2"/>
          <p:cNvSpPr/>
          <p:nvPr/>
        </p:nvSpPr>
        <p:spPr>
          <a:xfrm>
            <a:off x="311150" y="1987550"/>
            <a:ext cx="2616200" cy="720725"/>
          </a:xfrm>
          <a:prstGeom prst="roundRect">
            <a:avLst/>
          </a:prstGeom>
          <a:solidFill>
            <a:srgbClr val="833E9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fr-FR" sz="1400" dirty="0">
                <a:solidFill>
                  <a:prstClr val="white"/>
                </a:solidFill>
                <a:latin typeface="Gill Sans" panose="020B0604020202020204"/>
              </a:rPr>
              <a:t>RESPECT</a:t>
            </a:r>
          </a:p>
        </p:txBody>
      </p:sp>
      <p:sp>
        <p:nvSpPr>
          <p:cNvPr id="4" name="Rectangle à coins arrondis 3"/>
          <p:cNvSpPr/>
          <p:nvPr/>
        </p:nvSpPr>
        <p:spPr>
          <a:xfrm>
            <a:off x="311150" y="3016250"/>
            <a:ext cx="2616200" cy="720725"/>
          </a:xfrm>
          <a:prstGeom prst="roundRect">
            <a:avLst/>
          </a:prstGeom>
          <a:solidFill>
            <a:srgbClr val="1DB8D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fr-FR" sz="1400" dirty="0">
                <a:solidFill>
                  <a:prstClr val="white"/>
                </a:solidFill>
                <a:latin typeface="Gill Sans" panose="020B0604020202020204"/>
              </a:rPr>
              <a:t>COMMUNICATION POSITIVE</a:t>
            </a:r>
          </a:p>
        </p:txBody>
      </p:sp>
      <p:sp>
        <p:nvSpPr>
          <p:cNvPr id="5" name="Rectangle à coins arrondis 4"/>
          <p:cNvSpPr/>
          <p:nvPr/>
        </p:nvSpPr>
        <p:spPr>
          <a:xfrm>
            <a:off x="311150" y="4044950"/>
            <a:ext cx="2616200" cy="720725"/>
          </a:xfrm>
          <a:prstGeom prst="roundRect">
            <a:avLst/>
          </a:prstGeom>
          <a:solidFill>
            <a:srgbClr val="FC8A0E"/>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fr-FR" sz="1400" dirty="0">
                <a:solidFill>
                  <a:prstClr val="white"/>
                </a:solidFill>
                <a:latin typeface="Gill Sans" panose="020B0604020202020204"/>
              </a:rPr>
              <a:t>PROFESSIONNALISME</a:t>
            </a:r>
          </a:p>
        </p:txBody>
      </p:sp>
      <p:sp>
        <p:nvSpPr>
          <p:cNvPr id="6" name="Rectangle à coins arrondis 5"/>
          <p:cNvSpPr/>
          <p:nvPr/>
        </p:nvSpPr>
        <p:spPr>
          <a:xfrm>
            <a:off x="3233738" y="958850"/>
            <a:ext cx="5489575" cy="720725"/>
          </a:xfrm>
          <a:prstGeom prst="roundRect">
            <a:avLst/>
          </a:prstGeom>
          <a:noFill/>
          <a:ln>
            <a:solidFill>
              <a:srgbClr val="C0504D"/>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en-US" sz="1600" dirty="0">
                <a:solidFill>
                  <a:srgbClr val="002A6C"/>
                </a:solidFill>
                <a:latin typeface="Gill Sans" panose="020B0604020202020204"/>
              </a:rPr>
              <a:t>S</a:t>
            </a:r>
            <a:r>
              <a:rPr lang="fr-FR" altLang="fr-FR" sz="1600" dirty="0">
                <a:solidFill>
                  <a:srgbClr val="002A6C"/>
                </a:solidFill>
                <a:latin typeface="Gill Sans" panose="020B0604020202020204"/>
              </a:rPr>
              <a:t>’</a:t>
            </a:r>
            <a:r>
              <a:rPr lang="fr-FR" altLang="en-US" sz="1600" dirty="0">
                <a:solidFill>
                  <a:srgbClr val="002A6C"/>
                </a:solidFill>
                <a:latin typeface="Gill Sans" panose="020B0604020202020204"/>
              </a:rPr>
              <a:t>engager activement dans toutes les activités et discussions.</a:t>
            </a:r>
          </a:p>
        </p:txBody>
      </p:sp>
      <p:sp>
        <p:nvSpPr>
          <p:cNvPr id="7" name="Rectangle à coins arrondis 6"/>
          <p:cNvSpPr/>
          <p:nvPr/>
        </p:nvSpPr>
        <p:spPr>
          <a:xfrm>
            <a:off x="3248025" y="1989138"/>
            <a:ext cx="5487988" cy="720725"/>
          </a:xfrm>
          <a:prstGeom prst="roundRect">
            <a:avLst/>
          </a:prstGeom>
          <a:noFill/>
          <a:ln>
            <a:solidFill>
              <a:srgbClr val="833E90"/>
            </a:solidFill>
          </a:ln>
          <a:effectLst/>
        </p:spPr>
        <p:style>
          <a:lnRef idx="1">
            <a:schemeClr val="accent1"/>
          </a:lnRef>
          <a:fillRef idx="3">
            <a:schemeClr val="accent1"/>
          </a:fillRef>
          <a:effectRef idx="2">
            <a:schemeClr val="accent1"/>
          </a:effectRef>
          <a:fontRef idx="minor">
            <a:schemeClr val="lt1"/>
          </a:fontRef>
        </p:style>
        <p:txBody>
          <a:bodyPr anchor="ctr"/>
          <a:lstStyle/>
          <a:p>
            <a:pPr marL="171450" indent="-171450" eaLnBrk="1" fontAlgn="auto" hangingPunct="1">
              <a:spcBef>
                <a:spcPts val="0"/>
              </a:spcBef>
              <a:spcAft>
                <a:spcPts val="0"/>
              </a:spcAft>
              <a:buFontTx/>
              <a:buChar char="-"/>
              <a:defRPr/>
            </a:pPr>
            <a:r>
              <a:rPr lang="fr-FR" sz="1600" dirty="0">
                <a:solidFill>
                  <a:srgbClr val="002A6C"/>
                </a:solidFill>
                <a:latin typeface="Gill Sans" panose="020B0604020202020204"/>
              </a:rPr>
              <a:t>Se respecter soi-même et respecter les autres. </a:t>
            </a:r>
          </a:p>
          <a:p>
            <a:pPr marL="171450" indent="-171450" eaLnBrk="1" fontAlgn="auto" hangingPunct="1">
              <a:spcBef>
                <a:spcPts val="0"/>
              </a:spcBef>
              <a:spcAft>
                <a:spcPts val="0"/>
              </a:spcAft>
              <a:buFontTx/>
              <a:buChar char="-"/>
              <a:defRPr/>
            </a:pPr>
            <a:r>
              <a:rPr lang="fr-FR" sz="1600" dirty="0">
                <a:solidFill>
                  <a:srgbClr val="002A6C"/>
                </a:solidFill>
                <a:latin typeface="Gill Sans" panose="020B0604020202020204"/>
              </a:rPr>
              <a:t>Être attentif aux feedbacks des autres</a:t>
            </a:r>
          </a:p>
        </p:txBody>
      </p:sp>
      <p:sp>
        <p:nvSpPr>
          <p:cNvPr id="8" name="Rectangle à coins arrondis 7"/>
          <p:cNvSpPr/>
          <p:nvPr/>
        </p:nvSpPr>
        <p:spPr>
          <a:xfrm>
            <a:off x="3248025" y="3016250"/>
            <a:ext cx="5487988" cy="720725"/>
          </a:xfrm>
          <a:prstGeom prst="roundRect">
            <a:avLst/>
          </a:prstGeom>
          <a:noFill/>
          <a:ln>
            <a:solidFill>
              <a:srgbClr val="1DB8D1"/>
            </a:solidFill>
          </a:ln>
          <a:effectLst/>
        </p:spPr>
        <p:style>
          <a:lnRef idx="1">
            <a:schemeClr val="accent1"/>
          </a:lnRef>
          <a:fillRef idx="3">
            <a:schemeClr val="accent1"/>
          </a:fillRef>
          <a:effectRef idx="2">
            <a:schemeClr val="accent1"/>
          </a:effectRef>
          <a:fontRef idx="minor">
            <a:schemeClr val="lt1"/>
          </a:fontRef>
        </p:style>
        <p:txBody>
          <a:bodyPr anchor="ctr"/>
          <a:lstStyle/>
          <a:p>
            <a:pPr marL="171450" indent="-171450" eaLnBrk="1" fontAlgn="auto" hangingPunct="1">
              <a:spcBef>
                <a:spcPts val="0"/>
              </a:spcBef>
              <a:spcAft>
                <a:spcPts val="0"/>
              </a:spcAft>
              <a:buFontTx/>
              <a:buChar char="-"/>
              <a:defRPr/>
            </a:pPr>
            <a:r>
              <a:rPr lang="fr-FR" sz="1600" dirty="0">
                <a:solidFill>
                  <a:srgbClr val="002A6C"/>
                </a:solidFill>
                <a:latin typeface="Gill Sans" panose="020B0604020202020204"/>
              </a:rPr>
              <a:t>Écouter les autres et éviter les jugements de valeurs. </a:t>
            </a:r>
          </a:p>
          <a:p>
            <a:pPr marL="171450" indent="-171450" eaLnBrk="1" fontAlgn="auto" hangingPunct="1">
              <a:spcBef>
                <a:spcPts val="0"/>
              </a:spcBef>
              <a:spcAft>
                <a:spcPts val="0"/>
              </a:spcAft>
              <a:buFontTx/>
              <a:buChar char="-"/>
              <a:defRPr/>
            </a:pPr>
            <a:r>
              <a:rPr lang="fr-FR" sz="1600" dirty="0">
                <a:solidFill>
                  <a:srgbClr val="002A6C"/>
                </a:solidFill>
                <a:latin typeface="Gill Sans" panose="020B0604020202020204"/>
              </a:rPr>
              <a:t>Participer et prendre la parole.</a:t>
            </a:r>
          </a:p>
        </p:txBody>
      </p:sp>
      <p:sp>
        <p:nvSpPr>
          <p:cNvPr id="9" name="Rectangle à coins arrondis 8"/>
          <p:cNvSpPr/>
          <p:nvPr/>
        </p:nvSpPr>
        <p:spPr>
          <a:xfrm>
            <a:off x="3248025" y="4044950"/>
            <a:ext cx="5487988" cy="720725"/>
          </a:xfrm>
          <a:prstGeom prst="roundRect">
            <a:avLst/>
          </a:prstGeom>
          <a:noFill/>
          <a:ln>
            <a:solidFill>
              <a:srgbClr val="FC8A0E"/>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marL="171450" indent="-171450" eaLnBrk="1" hangingPunct="1">
              <a:buFontTx/>
              <a:buChar char="-"/>
              <a:defRPr/>
            </a:pPr>
            <a:r>
              <a:rPr lang="fr-FR" altLang="en-US" sz="1600" dirty="0">
                <a:solidFill>
                  <a:srgbClr val="002A6C"/>
                </a:solidFill>
                <a:latin typeface="Gill Sans" panose="020B0604020202020204"/>
              </a:rPr>
              <a:t>Se comporter comme si vous étiez au travail. </a:t>
            </a:r>
          </a:p>
          <a:p>
            <a:pPr marL="171450" indent="-171450" eaLnBrk="1" hangingPunct="1">
              <a:buFontTx/>
              <a:buChar char="-"/>
              <a:defRPr/>
            </a:pPr>
            <a:r>
              <a:rPr lang="fr-FR" altLang="en-US" sz="1600" dirty="0">
                <a:solidFill>
                  <a:srgbClr val="002A6C"/>
                </a:solidFill>
                <a:latin typeface="Gill Sans" panose="020B0604020202020204"/>
              </a:rPr>
              <a:t>Être à l</a:t>
            </a:r>
            <a:r>
              <a:rPr lang="fr-FR" altLang="fr-FR" sz="1600" dirty="0">
                <a:solidFill>
                  <a:srgbClr val="002A6C"/>
                </a:solidFill>
                <a:latin typeface="Gill Sans" panose="020B0604020202020204"/>
              </a:rPr>
              <a:t>’</a:t>
            </a:r>
            <a:r>
              <a:rPr lang="fr-FR" altLang="en-US" sz="1600" dirty="0">
                <a:solidFill>
                  <a:srgbClr val="002A6C"/>
                </a:solidFill>
                <a:latin typeface="Gill Sans" panose="020B0604020202020204"/>
              </a:rPr>
              <a:t>heure et éteindre votre téléphone portable.</a:t>
            </a:r>
          </a:p>
        </p:txBody>
      </p:sp>
      <p:sp>
        <p:nvSpPr>
          <p:cNvPr id="6154"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RÈGLES DE FONCTIONNEMENT PENDANT LA FORMATION</a:t>
            </a:r>
            <a:endParaRPr lang="fr-FR" altLang="en-US" b="1" dirty="0">
              <a:solidFill>
                <a:srgbClr val="C2113A"/>
              </a:solidFill>
              <a:latin typeface="Gill Sans" panose="020B0604020202020204"/>
            </a:endParaRPr>
          </a:p>
        </p:txBody>
      </p:sp>
      <p:sp>
        <p:nvSpPr>
          <p:cNvPr id="11" name="Rectangle à coins arrondis 1"/>
          <p:cNvSpPr/>
          <p:nvPr/>
        </p:nvSpPr>
        <p:spPr>
          <a:xfrm>
            <a:off x="323850" y="5100638"/>
            <a:ext cx="2616200" cy="719137"/>
          </a:xfrm>
          <a:prstGeom prst="roundRect">
            <a:avLst/>
          </a:prstGeom>
          <a:solidFill>
            <a:srgbClr val="C050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fr-FR" sz="1400" dirty="0">
                <a:solidFill>
                  <a:prstClr val="white"/>
                </a:solidFill>
                <a:latin typeface="Gill Sans" panose="020B0604020202020204"/>
              </a:rPr>
              <a:t>APPRENTISSAGE</a:t>
            </a:r>
          </a:p>
        </p:txBody>
      </p:sp>
      <p:sp>
        <p:nvSpPr>
          <p:cNvPr id="12" name="Rectangle à coins arrondis 5"/>
          <p:cNvSpPr/>
          <p:nvPr/>
        </p:nvSpPr>
        <p:spPr>
          <a:xfrm>
            <a:off x="3246438" y="5100638"/>
            <a:ext cx="5489575" cy="719137"/>
          </a:xfrm>
          <a:prstGeom prst="roundRect">
            <a:avLst/>
          </a:prstGeom>
          <a:noFill/>
          <a:ln>
            <a:solidFill>
              <a:srgbClr val="C0504D"/>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defRPr/>
            </a:pPr>
            <a:r>
              <a:rPr lang="fr-FR" altLang="en-US" sz="1600" dirty="0">
                <a:solidFill>
                  <a:srgbClr val="002A6C"/>
                </a:solidFill>
                <a:latin typeface="Gill Sans" panose="020B0604020202020204"/>
              </a:rPr>
              <a:t>Apprendre et poser des questions pour clarifier votre compréhension. </a:t>
            </a:r>
          </a:p>
        </p:txBody>
      </p:sp>
      <p:sp>
        <p:nvSpPr>
          <p:cNvPr id="13" name="ZoneTexte 12"/>
          <p:cNvSpPr txBox="1"/>
          <p:nvPr/>
        </p:nvSpPr>
        <p:spPr>
          <a:xfrm>
            <a:off x="4000500" y="6286499"/>
            <a:ext cx="1270000" cy="279400"/>
          </a:xfrm>
          <a:prstGeom prst="rect">
            <a:avLst/>
          </a:prstGeom>
          <a:noFill/>
        </p:spPr>
        <p:txBody>
          <a:bodyPr vert="horz" rtlCol="0">
            <a:spAutoFit/>
          </a:bodyPr>
          <a:lstStyle/>
          <a:p>
            <a:pPr algn="ctr"/>
            <a:fld id="{191D2518-6F11-4BBB-BF0B-55EB3BB3A4BD}" type="slidenum">
              <a:rPr lang="fr-FR" sz="1200" smtClean="0">
                <a:latin typeface="Gill Sans" panose="020B0604020202020204"/>
              </a:rPr>
              <a:pPr algn="ctr"/>
              <a:t>2</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3410883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4A74871B-4809-4AA9-9547-0388193E8ADA}"/>
              </a:ext>
            </a:extLst>
          </p:cNvPr>
          <p:cNvSpPr/>
          <p:nvPr/>
        </p:nvSpPr>
        <p:spPr>
          <a:xfrm>
            <a:off x="304224" y="958850"/>
            <a:ext cx="8534400" cy="4673600"/>
          </a:xfrm>
          <a:prstGeom prst="rect">
            <a:avLst/>
          </a:prstGeom>
          <a:solidFill>
            <a:srgbClr val="FFFFFF"/>
          </a:solidFill>
          <a:ln/>
        </p:spPr>
        <p:txBody>
          <a:bodyPr wrap="square" lIns="0" tIns="0" rIns="0" bIns="0">
            <a:spAutoFit/>
          </a:bodyPr>
          <a:lstStyle/>
          <a:p>
            <a:pPr lvl="0" algn="just">
              <a:lnSpc>
                <a:spcPts val="2000"/>
              </a:lnSpc>
              <a:spcBef>
                <a:spcPts val="1200"/>
              </a:spcBef>
              <a:spcAft>
                <a:spcPts val="1200"/>
              </a:spcAft>
              <a:defRPr/>
            </a:pPr>
            <a:r>
              <a:rPr lang="fr-FR" sz="2000" b="1" dirty="0">
                <a:solidFill>
                  <a:srgbClr val="17375E"/>
                </a:solidFill>
                <a:latin typeface="Gill Sans" panose="020B0604020202020204"/>
              </a:rPr>
              <a:t>Activité brise-glace </a:t>
            </a:r>
            <a:r>
              <a:rPr lang="fr-FR" sz="2000" dirty="0">
                <a:solidFill>
                  <a:srgbClr val="17375E"/>
                </a:solidFill>
                <a:latin typeface="Gill Sans" panose="020B0604020202020204"/>
              </a:rPr>
              <a:t>: Dites si pour vous, ces images se rapportent plus à des tâches d’hommes  ou à des tâches de femmes.  Pour chaque image projetée,  tendez la  carte homme  (♂)  ou la carte femme ( ♀)  posées devant vous. </a:t>
            </a: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224" y="2024972"/>
            <a:ext cx="2264628" cy="1824582"/>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308" y="3985932"/>
            <a:ext cx="2808530" cy="1879162"/>
          </a:xfrm>
          <a:prstGeom prst="rect">
            <a:avLst/>
          </a:prstGeom>
        </p:spPr>
      </p:pic>
      <p:pic>
        <p:nvPicPr>
          <p:cNvPr id="5" name="Imag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61777" y="2135145"/>
            <a:ext cx="3096344" cy="1733953"/>
          </a:xfrm>
          <a:prstGeom prst="rect">
            <a:avLst/>
          </a:prstGeom>
        </p:spPr>
      </p:pic>
      <p:pic>
        <p:nvPicPr>
          <p:cNvPr id="6" name="Imag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51047" y="2024972"/>
            <a:ext cx="2068924" cy="2068924"/>
          </a:xfrm>
          <a:prstGeom prst="rect">
            <a:avLst/>
          </a:prstGeom>
        </p:spPr>
      </p:pic>
      <p:pic>
        <p:nvPicPr>
          <p:cNvPr id="7" name="Imag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20767" y="3951366"/>
            <a:ext cx="1948295" cy="1948295"/>
          </a:xfrm>
          <a:prstGeom prst="rect">
            <a:avLst/>
          </a:prstGeom>
        </p:spPr>
      </p:pic>
      <p:sp>
        <p:nvSpPr>
          <p:cNvPr id="9"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INTRODUCTION</a:t>
            </a:r>
            <a:endParaRPr lang="fr-FR" altLang="en-US" b="1" dirty="0">
              <a:solidFill>
                <a:srgbClr val="C2113A"/>
              </a:solidFill>
              <a:latin typeface="Gill Sans" panose="020B0604020202020204"/>
            </a:endParaRPr>
          </a:p>
        </p:txBody>
      </p:sp>
      <p:sp>
        <p:nvSpPr>
          <p:cNvPr id="10" name="ZoneTexte 9"/>
          <p:cNvSpPr txBox="1"/>
          <p:nvPr/>
        </p:nvSpPr>
        <p:spPr>
          <a:xfrm>
            <a:off x="4000500" y="6286499"/>
            <a:ext cx="1270000" cy="279400"/>
          </a:xfrm>
          <a:prstGeom prst="rect">
            <a:avLst/>
          </a:prstGeom>
          <a:noFill/>
        </p:spPr>
        <p:txBody>
          <a:bodyPr vert="horz" rtlCol="0">
            <a:spAutoFit/>
          </a:bodyPr>
          <a:lstStyle/>
          <a:p>
            <a:pPr algn="ctr"/>
            <a:fld id="{3D8C15AB-DA31-44C2-84C3-CB505A953FA4}" type="slidenum">
              <a:rPr lang="fr-FR" sz="1200" smtClean="0">
                <a:latin typeface="Gill Sans" panose="020B0604020202020204"/>
              </a:rPr>
              <a:pPr algn="ctr"/>
              <a:t>3</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1031918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225" y="958849"/>
            <a:ext cx="8534400" cy="512961"/>
          </a:xfrm>
          <a:prstGeom prst="rect">
            <a:avLst/>
          </a:prstGeom>
          <a:solidFill>
            <a:srgbClr val="FFFFFF"/>
          </a:solidFill>
          <a:ln/>
        </p:spPr>
        <p:txBody>
          <a:bodyPr wrap="square" lIns="0" tIns="0" rIns="0" bIns="0">
            <a:spAutoFit/>
          </a:bodyPr>
          <a:lstStyle/>
          <a:p>
            <a:pPr algn="just">
              <a:lnSpc>
                <a:spcPts val="2000"/>
              </a:lnSpc>
              <a:spcBef>
                <a:spcPts val="1200"/>
              </a:spcBef>
              <a:spcAft>
                <a:spcPts val="1200"/>
              </a:spcAft>
            </a:pPr>
            <a:r>
              <a:rPr lang="fr-FR" sz="2000" b="1" dirty="0">
                <a:solidFill>
                  <a:srgbClr val="17375E"/>
                </a:solidFill>
                <a:latin typeface="Gill Sans" panose="020B0604020202020204"/>
              </a:rPr>
              <a:t>Brainstorming</a:t>
            </a:r>
            <a:r>
              <a:rPr lang="fr-FR" sz="2000" b="1" i="1" dirty="0">
                <a:solidFill>
                  <a:srgbClr val="17375E"/>
                </a:solidFill>
                <a:latin typeface="Gill Sans" panose="020B0604020202020204"/>
              </a:rPr>
              <a:t> </a:t>
            </a:r>
            <a:r>
              <a:rPr lang="fr-FR" sz="2000" dirty="0" smtClean="0">
                <a:solidFill>
                  <a:srgbClr val="17375E"/>
                </a:solidFill>
                <a:latin typeface="Gill Sans" panose="020B0604020202020204"/>
              </a:rPr>
              <a:t>: en </a:t>
            </a:r>
            <a:r>
              <a:rPr lang="fr-FR" sz="2000" dirty="0">
                <a:solidFill>
                  <a:srgbClr val="17375E"/>
                </a:solidFill>
                <a:latin typeface="Gill Sans" panose="020B0604020202020204"/>
              </a:rPr>
              <a:t>binôme, écrivez tous les mots clés ou exemples que vous évoquent ces trois notions </a:t>
            </a:r>
          </a:p>
        </p:txBody>
      </p:sp>
      <p:sp>
        <p:nvSpPr>
          <p:cNvPr id="4" name="Rectangle 3"/>
          <p:cNvSpPr/>
          <p:nvPr/>
        </p:nvSpPr>
        <p:spPr>
          <a:xfrm>
            <a:off x="323528" y="428604"/>
            <a:ext cx="8572560" cy="2954655"/>
          </a:xfrm>
          <a:prstGeom prst="rect">
            <a:avLst/>
          </a:prstGeom>
        </p:spPr>
        <p:txBody>
          <a:bodyPr wrap="square">
            <a:spAutoFit/>
          </a:bodyPr>
          <a:lstStyle/>
          <a:p>
            <a:endParaRPr lang="fr-FR" b="1" dirty="0"/>
          </a:p>
          <a:p>
            <a:pPr>
              <a:lnSpc>
                <a:spcPct val="150000"/>
              </a:lnSpc>
              <a:buClr>
                <a:srgbClr val="FF0000"/>
              </a:buClr>
            </a:pPr>
            <a:endParaRPr lang="fr-FR" sz="2800" b="1" i="1" dirty="0"/>
          </a:p>
          <a:p>
            <a:pPr>
              <a:lnSpc>
                <a:spcPct val="150000"/>
              </a:lnSpc>
              <a:buClr>
                <a:srgbClr val="FF0000"/>
              </a:buClr>
            </a:pPr>
            <a:endParaRPr lang="fr-FR" sz="2800" b="1" i="1" dirty="0"/>
          </a:p>
          <a:p>
            <a:pPr>
              <a:lnSpc>
                <a:spcPct val="150000"/>
              </a:lnSpc>
              <a:buClr>
                <a:srgbClr val="FF0000"/>
              </a:buClr>
            </a:pPr>
            <a:r>
              <a:rPr lang="fr-FR" sz="2800" b="1" i="1" dirty="0"/>
              <a:t/>
            </a:r>
            <a:br>
              <a:rPr lang="fr-FR" sz="2800" b="1" i="1" dirty="0"/>
            </a:br>
            <a:endParaRPr lang="fr-FR" sz="2800" b="1" i="1" dirty="0"/>
          </a:p>
        </p:txBody>
      </p:sp>
      <p:graphicFrame>
        <p:nvGraphicFramePr>
          <p:cNvPr id="5" name="Tableau 4">
            <a:extLst>
              <a:ext uri="{FF2B5EF4-FFF2-40B4-BE49-F238E27FC236}">
                <a16:creationId xmlns="" xmlns:a16="http://schemas.microsoft.com/office/drawing/2014/main" id="{72A119BE-BAF3-4C58-A966-CF7486D02614}"/>
              </a:ext>
            </a:extLst>
          </p:cNvPr>
          <p:cNvGraphicFramePr>
            <a:graphicFrameLocks noGrp="1"/>
          </p:cNvGraphicFramePr>
          <p:nvPr>
            <p:extLst>
              <p:ext uri="{D42A27DB-BD31-4B8C-83A1-F6EECF244321}">
                <p14:modId xmlns:p14="http://schemas.microsoft.com/office/powerpoint/2010/main" val="3344333738"/>
              </p:ext>
            </p:extLst>
          </p:nvPr>
        </p:nvGraphicFramePr>
        <p:xfrm>
          <a:off x="303650" y="1611924"/>
          <a:ext cx="8592438" cy="4105351"/>
        </p:xfrm>
        <a:graphic>
          <a:graphicData uri="http://schemas.openxmlformats.org/drawingml/2006/table">
            <a:tbl>
              <a:tblPr firstRow="1" bandRow="1">
                <a:tableStyleId>{5C22544A-7EE6-4342-B048-85BDC9FD1C3A}</a:tableStyleId>
              </a:tblPr>
              <a:tblGrid>
                <a:gridCol w="2864146">
                  <a:extLst>
                    <a:ext uri="{9D8B030D-6E8A-4147-A177-3AD203B41FA5}">
                      <a16:colId xmlns="" xmlns:a16="http://schemas.microsoft.com/office/drawing/2014/main" val="3429043908"/>
                    </a:ext>
                  </a:extLst>
                </a:gridCol>
                <a:gridCol w="2864146">
                  <a:extLst>
                    <a:ext uri="{9D8B030D-6E8A-4147-A177-3AD203B41FA5}">
                      <a16:colId xmlns="" xmlns:a16="http://schemas.microsoft.com/office/drawing/2014/main" val="2578724195"/>
                    </a:ext>
                  </a:extLst>
                </a:gridCol>
                <a:gridCol w="2864146">
                  <a:extLst>
                    <a:ext uri="{9D8B030D-6E8A-4147-A177-3AD203B41FA5}">
                      <a16:colId xmlns="" xmlns:a16="http://schemas.microsoft.com/office/drawing/2014/main" val="2468035118"/>
                    </a:ext>
                  </a:extLst>
                </a:gridCol>
              </a:tblGrid>
              <a:tr h="364763">
                <a:tc>
                  <a:txBody>
                    <a:bodyPr/>
                    <a:lstStyle/>
                    <a:p>
                      <a:pPr algn="ctr"/>
                      <a:r>
                        <a:rPr lang="fr-FR" dirty="0"/>
                        <a:t>Vie professionnelle </a:t>
                      </a:r>
                    </a:p>
                  </a:txBody>
                  <a:tcPr/>
                </a:tc>
                <a:tc>
                  <a:txBody>
                    <a:bodyPr/>
                    <a:lstStyle/>
                    <a:p>
                      <a:pPr algn="ctr"/>
                      <a:r>
                        <a:rPr lang="fr-FR" dirty="0"/>
                        <a:t>Vie privée </a:t>
                      </a:r>
                    </a:p>
                  </a:txBody>
                  <a:tcPr/>
                </a:tc>
                <a:tc>
                  <a:txBody>
                    <a:bodyPr/>
                    <a:lstStyle/>
                    <a:p>
                      <a:pPr algn="ctr"/>
                      <a:r>
                        <a:rPr lang="fr-FR" dirty="0"/>
                        <a:t>Conciliation </a:t>
                      </a:r>
                    </a:p>
                  </a:txBody>
                  <a:tcPr/>
                </a:tc>
                <a:extLst>
                  <a:ext uri="{0D108BD9-81ED-4DB2-BD59-A6C34878D82A}">
                    <a16:rowId xmlns="" xmlns:a16="http://schemas.microsoft.com/office/drawing/2014/main" val="226328159"/>
                  </a:ext>
                </a:extLst>
              </a:tr>
              <a:tr h="3739591">
                <a:tc>
                  <a:txBody>
                    <a:bodyPr/>
                    <a:lstStyle/>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txBody>
                  <a:tcPr/>
                </a:tc>
                <a:tc>
                  <a:txBody>
                    <a:bodyPr/>
                    <a:lstStyle/>
                    <a:p>
                      <a:pPr algn="ctr"/>
                      <a:endParaRPr lang="fr-FR" dirty="0"/>
                    </a:p>
                  </a:txBody>
                  <a:tcPr/>
                </a:tc>
                <a:tc>
                  <a:txBody>
                    <a:bodyPr/>
                    <a:lstStyle/>
                    <a:p>
                      <a:pPr algn="ctr"/>
                      <a:endParaRPr lang="fr-FR" dirty="0"/>
                    </a:p>
                  </a:txBody>
                  <a:tcPr/>
                </a:tc>
                <a:extLst>
                  <a:ext uri="{0D108BD9-81ED-4DB2-BD59-A6C34878D82A}">
                    <a16:rowId xmlns="" xmlns:a16="http://schemas.microsoft.com/office/drawing/2014/main" val="636282811"/>
                  </a:ext>
                </a:extLst>
              </a:tr>
            </a:tbl>
          </a:graphicData>
        </a:graphic>
      </p:graphicFrame>
      <p:sp>
        <p:nvSpPr>
          <p:cNvPr id="6" name="AutoShape 2" descr="Résultat de recherche d'images pour &quot;what does it mean&quot;">
            <a:extLst>
              <a:ext uri="{FF2B5EF4-FFF2-40B4-BE49-F238E27FC236}">
                <a16:creationId xmlns="" xmlns:a16="http://schemas.microsoft.com/office/drawing/2014/main" id="{2BF00186-840E-49FE-AB7F-DABFF1B70C67}"/>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sp>
        <p:nvSpPr>
          <p:cNvPr id="7" name="AutoShape 4" descr="Résultat de recherche d'images pour &quot;what does it mean&quot;">
            <a:extLst>
              <a:ext uri="{FF2B5EF4-FFF2-40B4-BE49-F238E27FC236}">
                <a16:creationId xmlns="" xmlns:a16="http://schemas.microsoft.com/office/drawing/2014/main" id="{A33C143D-C499-470C-8F43-6D0F65B73C65}"/>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sp>
        <p:nvSpPr>
          <p:cNvPr id="8" name="AutoShape 6" descr="Résultat de recherche d'images pour &quot;what does it mean&quot;">
            <a:extLst>
              <a:ext uri="{FF2B5EF4-FFF2-40B4-BE49-F238E27FC236}">
                <a16:creationId xmlns="" xmlns:a16="http://schemas.microsoft.com/office/drawing/2014/main" id="{AC46AEFB-C5CC-47B1-9EBA-99437573546F}"/>
              </a:ext>
            </a:extLst>
          </p:cNvPr>
          <p:cNvSpPr>
            <a:spLocks noChangeAspect="1" noChangeArrowheads="1"/>
          </p:cNvSpPr>
          <p:nvPr/>
        </p:nvSpPr>
        <p:spPr bwMode="auto">
          <a:xfrm>
            <a:off x="4724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sp>
        <p:nvSpPr>
          <p:cNvPr id="10"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INTRODUCTION</a:t>
            </a:r>
            <a:endParaRPr lang="fr-FR" altLang="en-US" b="1" dirty="0">
              <a:solidFill>
                <a:srgbClr val="C2113A"/>
              </a:solidFill>
              <a:latin typeface="Gill Sans" panose="020B0604020202020204"/>
            </a:endParaRPr>
          </a:p>
        </p:txBody>
      </p:sp>
      <p:sp>
        <p:nvSpPr>
          <p:cNvPr id="11" name="ZoneTexte 10"/>
          <p:cNvSpPr txBox="1"/>
          <p:nvPr/>
        </p:nvSpPr>
        <p:spPr>
          <a:xfrm>
            <a:off x="4000500" y="6286499"/>
            <a:ext cx="1270000" cy="279400"/>
          </a:xfrm>
          <a:prstGeom prst="rect">
            <a:avLst/>
          </a:prstGeom>
          <a:noFill/>
        </p:spPr>
        <p:txBody>
          <a:bodyPr vert="horz" rtlCol="0">
            <a:spAutoFit/>
          </a:bodyPr>
          <a:lstStyle/>
          <a:p>
            <a:pPr algn="ctr"/>
            <a:fld id="{F8AF83E9-124A-44F3-968F-1E93F980153B}" type="slidenum">
              <a:rPr lang="fr-FR" sz="1200" smtClean="0">
                <a:latin typeface="Gill Sans" panose="020B0604020202020204"/>
              </a:rPr>
              <a:pPr algn="ctr"/>
              <a:t>4</a:t>
            </a:fld>
            <a:r>
              <a:rPr lang="fr-FR" sz="1200" smtClean="0">
                <a:latin typeface="Gill Sans" panose="020B0604020202020204"/>
              </a:rPr>
              <a:t> / 26</a:t>
            </a:r>
            <a:endParaRPr lang="fr-FR" sz="1200">
              <a:latin typeface="Gill Sans" panose="020B060402020202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225" y="958849"/>
            <a:ext cx="8534400" cy="3744615"/>
          </a:xfrm>
          <a:prstGeom prst="rect">
            <a:avLst/>
          </a:prstGeom>
          <a:solidFill>
            <a:srgbClr val="FFFFFF"/>
          </a:solidFill>
          <a:ln/>
        </p:spPr>
        <p:txBody>
          <a:bodyPr wrap="square" lIns="0" tIns="0" rIns="0" bIns="0">
            <a:spAutoFit/>
          </a:bodyPr>
          <a:lstStyle/>
          <a:p>
            <a:pPr algn="just">
              <a:lnSpc>
                <a:spcPts val="2000"/>
              </a:lnSpc>
              <a:spcBef>
                <a:spcPts val="1200"/>
              </a:spcBef>
              <a:spcAft>
                <a:spcPts val="1200"/>
              </a:spcAft>
            </a:pPr>
            <a:r>
              <a:rPr lang="fr-FR" sz="2000" dirty="0" smtClean="0">
                <a:solidFill>
                  <a:srgbClr val="17375E"/>
                </a:solidFill>
                <a:latin typeface="Gill Sans" panose="020B0604020202020204"/>
              </a:rPr>
              <a:t>Voici </a:t>
            </a:r>
            <a:r>
              <a:rPr lang="fr-FR" sz="2000" dirty="0">
                <a:solidFill>
                  <a:srgbClr val="17375E"/>
                </a:solidFill>
                <a:latin typeface="Gill Sans" panose="020B0604020202020204"/>
              </a:rPr>
              <a:t>3 définitions de la vie professionnelle, vie privée et conciliation à </a:t>
            </a:r>
            <a:r>
              <a:rPr lang="fr-FR" sz="2000" dirty="0" smtClean="0">
                <a:solidFill>
                  <a:srgbClr val="17375E"/>
                </a:solidFill>
                <a:latin typeface="Gill Sans" panose="020B0604020202020204"/>
              </a:rPr>
              <a:t>retenir</a:t>
            </a:r>
            <a:r>
              <a:rPr lang="fr-FR" sz="2000" dirty="0">
                <a:solidFill>
                  <a:srgbClr val="17375E"/>
                </a:solidFill>
                <a:latin typeface="Gill Sans" panose="020B0604020202020204"/>
              </a:rPr>
              <a:t> </a:t>
            </a:r>
            <a:r>
              <a:rPr lang="fr-FR" sz="2000" dirty="0" smtClean="0">
                <a:solidFill>
                  <a:srgbClr val="17375E"/>
                </a:solidFill>
                <a:latin typeface="Gill Sans" panose="020B0604020202020204"/>
              </a:rPr>
              <a:t>:</a:t>
            </a:r>
          </a:p>
          <a:p>
            <a:pPr algn="just">
              <a:lnSpc>
                <a:spcPts val="2000"/>
              </a:lnSpc>
              <a:spcBef>
                <a:spcPts val="1200"/>
              </a:spcBef>
              <a:spcAft>
                <a:spcPts val="1200"/>
              </a:spcAft>
            </a:pPr>
            <a:r>
              <a:rPr lang="fr-FR" sz="2000" b="1" dirty="0">
                <a:solidFill>
                  <a:srgbClr val="17375E"/>
                </a:solidFill>
                <a:latin typeface="Gill Sans" panose="020B0604020202020204"/>
              </a:rPr>
              <a:t>Vie </a:t>
            </a:r>
            <a:r>
              <a:rPr lang="fr-FR" sz="2000" b="1" dirty="0" smtClean="0">
                <a:solidFill>
                  <a:srgbClr val="17375E"/>
                </a:solidFill>
                <a:latin typeface="Gill Sans" panose="020B0604020202020204"/>
              </a:rPr>
              <a:t>professionnelle :</a:t>
            </a:r>
            <a:r>
              <a:rPr lang="fr-FR" sz="2000" dirty="0" smtClean="0">
                <a:solidFill>
                  <a:srgbClr val="17375E"/>
                </a:solidFill>
                <a:latin typeface="Gill Sans" panose="020B0604020202020204"/>
              </a:rPr>
              <a:t> c’est </a:t>
            </a:r>
            <a:r>
              <a:rPr lang="fr-FR" sz="2000" dirty="0">
                <a:solidFill>
                  <a:srgbClr val="17375E"/>
                </a:solidFill>
                <a:latin typeface="Gill Sans" panose="020B0604020202020204"/>
              </a:rPr>
              <a:t>le temps passé dans ou hors de l’entreprise dans le cadre de l’exercice d’un emploi pour accomplir un métier ou une activité pour assurer ses besoins</a:t>
            </a:r>
            <a:r>
              <a:rPr lang="fr-FR" sz="2000" dirty="0" smtClean="0">
                <a:solidFill>
                  <a:srgbClr val="17375E"/>
                </a:solidFill>
                <a:latin typeface="Gill Sans" panose="020B0604020202020204"/>
              </a:rPr>
              <a:t>.</a:t>
            </a:r>
            <a:endParaRPr lang="fr-FR" sz="2000" dirty="0">
              <a:solidFill>
                <a:srgbClr val="17375E"/>
              </a:solidFill>
              <a:latin typeface="Gill Sans" panose="020B0604020202020204"/>
            </a:endParaRPr>
          </a:p>
          <a:p>
            <a:pPr algn="just">
              <a:lnSpc>
                <a:spcPts val="2000"/>
              </a:lnSpc>
              <a:spcBef>
                <a:spcPts val="1200"/>
              </a:spcBef>
              <a:spcAft>
                <a:spcPts val="1200"/>
              </a:spcAft>
            </a:pPr>
            <a:r>
              <a:rPr lang="fr-FR" sz="2000" b="1" dirty="0">
                <a:solidFill>
                  <a:srgbClr val="17375E"/>
                </a:solidFill>
                <a:latin typeface="Gill Sans" panose="020B0604020202020204"/>
              </a:rPr>
              <a:t>Vie </a:t>
            </a:r>
            <a:r>
              <a:rPr lang="fr-FR" sz="2000" b="1" dirty="0" smtClean="0">
                <a:solidFill>
                  <a:srgbClr val="17375E"/>
                </a:solidFill>
                <a:latin typeface="Gill Sans" panose="020B0604020202020204"/>
              </a:rPr>
              <a:t>privée :</a:t>
            </a:r>
            <a:r>
              <a:rPr lang="fr-FR" sz="2000" dirty="0" smtClean="0">
                <a:solidFill>
                  <a:srgbClr val="17375E"/>
                </a:solidFill>
                <a:latin typeface="Gill Sans" panose="020B0604020202020204"/>
              </a:rPr>
              <a:t> la </a:t>
            </a:r>
            <a:r>
              <a:rPr lang="fr-FR" sz="2000" dirty="0">
                <a:solidFill>
                  <a:srgbClr val="17375E"/>
                </a:solidFill>
                <a:latin typeface="Gill Sans" panose="020B0604020202020204"/>
              </a:rPr>
              <a:t>vie privée est tout ce qui est strictement personnel, intime et qui n’est pas ouvert au public. La notion de vie privée est très large et ne se limite pas uniquement à la famille. Elle s’étend également aux amis et aux activités extraprofessionnelles</a:t>
            </a:r>
            <a:r>
              <a:rPr lang="fr-FR" sz="2000" dirty="0" smtClean="0">
                <a:solidFill>
                  <a:srgbClr val="17375E"/>
                </a:solidFill>
                <a:latin typeface="Gill Sans" panose="020B0604020202020204"/>
              </a:rPr>
              <a:t>.</a:t>
            </a:r>
            <a:endParaRPr lang="fr-FR" sz="2000" dirty="0">
              <a:solidFill>
                <a:srgbClr val="17375E"/>
              </a:solidFill>
              <a:latin typeface="Gill Sans" panose="020B0604020202020204"/>
            </a:endParaRPr>
          </a:p>
          <a:p>
            <a:pPr algn="just">
              <a:lnSpc>
                <a:spcPts val="2000"/>
              </a:lnSpc>
              <a:spcBef>
                <a:spcPts val="1200"/>
              </a:spcBef>
              <a:spcAft>
                <a:spcPts val="1200"/>
              </a:spcAft>
            </a:pPr>
            <a:r>
              <a:rPr lang="fr-FR" sz="2000" b="1" dirty="0">
                <a:solidFill>
                  <a:srgbClr val="17375E"/>
                </a:solidFill>
                <a:latin typeface="Gill Sans" panose="020B0604020202020204"/>
              </a:rPr>
              <a:t>La conciliation vie privée / vie </a:t>
            </a:r>
            <a:r>
              <a:rPr lang="fr-FR" sz="2000" b="1" dirty="0" smtClean="0">
                <a:solidFill>
                  <a:srgbClr val="17375E"/>
                </a:solidFill>
                <a:latin typeface="Gill Sans" panose="020B0604020202020204"/>
              </a:rPr>
              <a:t>professionnelle :</a:t>
            </a:r>
            <a:r>
              <a:rPr lang="fr-FR" sz="2000" dirty="0" smtClean="0">
                <a:solidFill>
                  <a:srgbClr val="17375E"/>
                </a:solidFill>
                <a:latin typeface="Gill Sans" panose="020B0604020202020204"/>
              </a:rPr>
              <a:t> c’est </a:t>
            </a:r>
            <a:r>
              <a:rPr lang="fr-FR" sz="2000" dirty="0">
                <a:solidFill>
                  <a:srgbClr val="17375E"/>
                </a:solidFill>
                <a:latin typeface="Gill Sans" panose="020B0604020202020204"/>
              </a:rPr>
              <a:t>rendre compatible les 2 sphères de la </a:t>
            </a:r>
            <a:r>
              <a:rPr lang="fr-FR" sz="2000" dirty="0" smtClean="0">
                <a:solidFill>
                  <a:srgbClr val="17375E"/>
                </a:solidFill>
                <a:latin typeface="Gill Sans" panose="020B0604020202020204"/>
              </a:rPr>
              <a:t>vie, </a:t>
            </a:r>
            <a:r>
              <a:rPr lang="fr-FR" sz="2000" dirty="0">
                <a:solidFill>
                  <a:srgbClr val="17375E"/>
                </a:solidFill>
                <a:latin typeface="Gill Sans" panose="020B0604020202020204"/>
              </a:rPr>
              <a:t>professionnelle et </a:t>
            </a:r>
            <a:r>
              <a:rPr lang="fr-FR" sz="2000" dirty="0" smtClean="0">
                <a:solidFill>
                  <a:srgbClr val="17375E"/>
                </a:solidFill>
                <a:latin typeface="Gill Sans" panose="020B0604020202020204"/>
              </a:rPr>
              <a:t>privée</a:t>
            </a:r>
            <a:endParaRPr lang="fr-FR" sz="2000" dirty="0">
              <a:solidFill>
                <a:srgbClr val="17375E"/>
              </a:solidFill>
              <a:latin typeface="Gill Sans" panose="020B0604020202020204"/>
            </a:endParaRPr>
          </a:p>
        </p:txBody>
      </p:sp>
      <p:sp>
        <p:nvSpPr>
          <p:cNvPr id="4" name="Rectangle 3"/>
          <p:cNvSpPr/>
          <p:nvPr/>
        </p:nvSpPr>
        <p:spPr>
          <a:xfrm>
            <a:off x="323528" y="428604"/>
            <a:ext cx="8572560" cy="2954655"/>
          </a:xfrm>
          <a:prstGeom prst="rect">
            <a:avLst/>
          </a:prstGeom>
        </p:spPr>
        <p:txBody>
          <a:bodyPr wrap="square">
            <a:spAutoFit/>
          </a:bodyPr>
          <a:lstStyle/>
          <a:p>
            <a:endParaRPr lang="fr-FR" b="1" dirty="0"/>
          </a:p>
          <a:p>
            <a:pPr>
              <a:lnSpc>
                <a:spcPct val="150000"/>
              </a:lnSpc>
              <a:buClr>
                <a:srgbClr val="FF0000"/>
              </a:buClr>
            </a:pPr>
            <a:endParaRPr lang="fr-FR" sz="2800" b="1" i="1" dirty="0"/>
          </a:p>
          <a:p>
            <a:pPr>
              <a:lnSpc>
                <a:spcPct val="150000"/>
              </a:lnSpc>
              <a:buClr>
                <a:srgbClr val="FF0000"/>
              </a:buClr>
            </a:pPr>
            <a:endParaRPr lang="fr-FR" sz="2800" b="1" i="1" dirty="0"/>
          </a:p>
          <a:p>
            <a:pPr>
              <a:lnSpc>
                <a:spcPct val="150000"/>
              </a:lnSpc>
              <a:buClr>
                <a:srgbClr val="FF0000"/>
              </a:buClr>
            </a:pPr>
            <a:r>
              <a:rPr lang="fr-FR" sz="2800" b="1" i="1" dirty="0"/>
              <a:t/>
            </a:r>
            <a:br>
              <a:rPr lang="fr-FR" sz="2800" b="1" i="1" dirty="0"/>
            </a:br>
            <a:endParaRPr lang="fr-FR" sz="2800" b="1" i="1" dirty="0"/>
          </a:p>
        </p:txBody>
      </p:sp>
      <p:sp>
        <p:nvSpPr>
          <p:cNvPr id="6" name="AutoShape 2" descr="Résultat de recherche d'images pour &quot;what does it mean&quot;">
            <a:extLst>
              <a:ext uri="{FF2B5EF4-FFF2-40B4-BE49-F238E27FC236}">
                <a16:creationId xmlns="" xmlns:a16="http://schemas.microsoft.com/office/drawing/2014/main" id="{2BF00186-840E-49FE-AB7F-DABFF1B70C67}"/>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sp>
        <p:nvSpPr>
          <p:cNvPr id="7" name="AutoShape 4" descr="Résultat de recherche d'images pour &quot;what does it mean&quot;">
            <a:extLst>
              <a:ext uri="{FF2B5EF4-FFF2-40B4-BE49-F238E27FC236}">
                <a16:creationId xmlns="" xmlns:a16="http://schemas.microsoft.com/office/drawing/2014/main" id="{A33C143D-C499-470C-8F43-6D0F65B73C65}"/>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sp>
        <p:nvSpPr>
          <p:cNvPr id="8" name="AutoShape 6" descr="Résultat de recherche d'images pour &quot;what does it mean&quot;">
            <a:extLst>
              <a:ext uri="{FF2B5EF4-FFF2-40B4-BE49-F238E27FC236}">
                <a16:creationId xmlns="" xmlns:a16="http://schemas.microsoft.com/office/drawing/2014/main" id="{AC46AEFB-C5CC-47B1-9EBA-99437573546F}"/>
              </a:ext>
            </a:extLst>
          </p:cNvPr>
          <p:cNvSpPr>
            <a:spLocks noChangeAspect="1" noChangeArrowheads="1"/>
          </p:cNvSpPr>
          <p:nvPr/>
        </p:nvSpPr>
        <p:spPr bwMode="auto">
          <a:xfrm>
            <a:off x="4724400" y="3581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sp>
        <p:nvSpPr>
          <p:cNvPr id="10"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INTRODUCTION</a:t>
            </a:r>
            <a:endParaRPr lang="fr-FR" altLang="en-US" b="1" dirty="0">
              <a:solidFill>
                <a:srgbClr val="C2113A"/>
              </a:solidFill>
              <a:latin typeface="Gill Sans" panose="020B0604020202020204"/>
            </a:endParaRPr>
          </a:p>
        </p:txBody>
      </p:sp>
      <p:sp>
        <p:nvSpPr>
          <p:cNvPr id="5" name="ZoneTexte 4"/>
          <p:cNvSpPr txBox="1"/>
          <p:nvPr/>
        </p:nvSpPr>
        <p:spPr>
          <a:xfrm>
            <a:off x="4000500" y="6286499"/>
            <a:ext cx="1270000" cy="279400"/>
          </a:xfrm>
          <a:prstGeom prst="rect">
            <a:avLst/>
          </a:prstGeom>
          <a:noFill/>
        </p:spPr>
        <p:txBody>
          <a:bodyPr vert="horz" rtlCol="0">
            <a:spAutoFit/>
          </a:bodyPr>
          <a:lstStyle/>
          <a:p>
            <a:pPr algn="ctr"/>
            <a:fld id="{71224E8A-3298-4399-A7FA-E1A0FEE1F991}" type="slidenum">
              <a:rPr lang="fr-FR" sz="1200" smtClean="0">
                <a:latin typeface="Gill Sans" panose="020B0604020202020204"/>
              </a:rPr>
              <a:pPr algn="ctr"/>
              <a:t>5</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3865749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57290" y="428604"/>
            <a:ext cx="279244" cy="584775"/>
          </a:xfrm>
          <a:prstGeom prst="rect">
            <a:avLst/>
          </a:prstGeom>
        </p:spPr>
        <p:txBody>
          <a:bodyPr wrap="none">
            <a:spAutoFit/>
          </a:bodyPr>
          <a:lstStyle/>
          <a:p>
            <a:r>
              <a:rPr lang="fr-FR" sz="3200" b="1" i="1" dirty="0">
                <a:solidFill>
                  <a:srgbClr val="FF0000"/>
                </a:solidFill>
                <a:latin typeface="Constantia" pitchFamily="18" charset="0"/>
              </a:rPr>
              <a:t> </a:t>
            </a:r>
          </a:p>
        </p:txBody>
      </p:sp>
      <p:sp>
        <p:nvSpPr>
          <p:cNvPr id="5" name="Rectangle 4">
            <a:extLst>
              <a:ext uri="{FF2B5EF4-FFF2-40B4-BE49-F238E27FC236}">
                <a16:creationId xmlns="" xmlns:a16="http://schemas.microsoft.com/office/drawing/2014/main" id="{FF98EFD5-C5C9-4D3E-9E3E-6FBD2D1295D3}"/>
              </a:ext>
            </a:extLst>
          </p:cNvPr>
          <p:cNvSpPr/>
          <p:nvPr/>
        </p:nvSpPr>
        <p:spPr>
          <a:xfrm>
            <a:off x="304225" y="958850"/>
            <a:ext cx="8534400" cy="4398640"/>
          </a:xfrm>
          <a:prstGeom prst="rect">
            <a:avLst/>
          </a:prstGeom>
          <a:solidFill>
            <a:srgbClr val="FFFFFF"/>
          </a:solidFill>
          <a:ln/>
        </p:spPr>
        <p:txBody>
          <a:bodyPr wrap="square" lIns="0" tIns="0" rIns="0" bIns="0">
            <a:spAutoFit/>
          </a:bodyPr>
          <a:lstStyle/>
          <a:p>
            <a:pPr algn="just">
              <a:lnSpc>
                <a:spcPts val="1900"/>
              </a:lnSpc>
              <a:spcBef>
                <a:spcPts val="600"/>
              </a:spcBef>
              <a:spcAft>
                <a:spcPts val="600"/>
              </a:spcAft>
            </a:pPr>
            <a:r>
              <a:rPr lang="fr-FR" b="1" dirty="0">
                <a:solidFill>
                  <a:srgbClr val="17375E"/>
                </a:solidFill>
                <a:latin typeface="Gill Sans" panose="020B0604020202020204"/>
              </a:rPr>
              <a:t>Les obstacles à la </a:t>
            </a:r>
            <a:r>
              <a:rPr lang="fr-FR" b="1" dirty="0" smtClean="0">
                <a:solidFill>
                  <a:srgbClr val="17375E"/>
                </a:solidFill>
                <a:latin typeface="Gill Sans" panose="020B0604020202020204"/>
              </a:rPr>
              <a:t>conciliation – </a:t>
            </a:r>
            <a:r>
              <a:rPr lang="fr-FR" b="1" dirty="0" smtClean="0">
                <a:solidFill>
                  <a:srgbClr val="17375E"/>
                </a:solidFill>
                <a:latin typeface="Gill Sans" panose="020B0604020202020204"/>
                <a:ea typeface="Calibri" panose="020F0502020204030204" pitchFamily="34" charset="0"/>
                <a:cs typeface="Times New Roman" panose="02020603050405020304" pitchFamily="18" charset="0"/>
              </a:rPr>
              <a:t>Instructions : </a:t>
            </a: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parmi </a:t>
            </a:r>
            <a:r>
              <a:rPr lang="fr-FR" dirty="0">
                <a:solidFill>
                  <a:srgbClr val="17375E"/>
                </a:solidFill>
                <a:latin typeface="Gill Sans" panose="020B0604020202020204"/>
                <a:ea typeface="Calibri" panose="020F0502020204030204" pitchFamily="34" charset="0"/>
                <a:cs typeface="Times New Roman" panose="02020603050405020304" pitchFamily="18" charset="0"/>
              </a:rPr>
              <a:t>ces déclarations, quelles sont selon vous les 2 difficultés majeurs qui vous semblent être un obstacle pour concilier vie professionnelle et vie privée </a:t>
            </a: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a:t>
            </a:r>
          </a:p>
          <a:p>
            <a:pPr marL="342900" indent="-342900" algn="just">
              <a:lnSpc>
                <a:spcPts val="1900"/>
              </a:lnSpc>
              <a:spcBef>
                <a:spcPts val="600"/>
              </a:spcBef>
              <a:spcAft>
                <a:spcPts val="600"/>
              </a:spcAft>
              <a:buFont typeface="+mj-lt"/>
              <a:buAutoNum type="alphaLcParenR"/>
            </a:pP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j’ai </a:t>
            </a:r>
            <a:r>
              <a:rPr lang="fr-FR" dirty="0">
                <a:solidFill>
                  <a:srgbClr val="17375E"/>
                </a:solidFill>
                <a:latin typeface="Gill Sans" panose="020B0604020202020204"/>
                <a:ea typeface="Calibri" panose="020F0502020204030204" pitchFamily="34" charset="0"/>
                <a:cs typeface="Times New Roman" panose="02020603050405020304" pitchFamily="18" charset="0"/>
              </a:rPr>
              <a:t>une trop grande charge de travail, je fais beaucoup d’heures supplémentaires</a:t>
            </a:r>
          </a:p>
          <a:p>
            <a:pPr marL="342900" indent="-342900" algn="just">
              <a:lnSpc>
                <a:spcPts val="1900"/>
              </a:lnSpc>
              <a:spcBef>
                <a:spcPts val="600"/>
              </a:spcBef>
              <a:spcAft>
                <a:spcPts val="600"/>
              </a:spcAft>
              <a:buFont typeface="+mj-lt"/>
              <a:buAutoNum type="alphaLcParenR"/>
            </a:pP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je </a:t>
            </a:r>
            <a:r>
              <a:rPr lang="fr-FR" dirty="0">
                <a:solidFill>
                  <a:srgbClr val="17375E"/>
                </a:solidFill>
                <a:latin typeface="Gill Sans" panose="020B0604020202020204"/>
                <a:ea typeface="Calibri" panose="020F0502020204030204" pitchFamily="34" charset="0"/>
                <a:cs typeface="Times New Roman" panose="02020603050405020304" pitchFamily="18" charset="0"/>
              </a:rPr>
              <a:t>passe trop de temps dans les transports entre mon travail et mon domicile </a:t>
            </a:r>
          </a:p>
          <a:p>
            <a:pPr marL="342900" indent="-342900" algn="just">
              <a:lnSpc>
                <a:spcPts val="1900"/>
              </a:lnSpc>
              <a:spcBef>
                <a:spcPts val="600"/>
              </a:spcBef>
              <a:spcAft>
                <a:spcPts val="600"/>
              </a:spcAft>
              <a:buFont typeface="+mj-lt"/>
              <a:buAutoNum type="alphaLcParenR"/>
            </a:pP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je </a:t>
            </a:r>
            <a:r>
              <a:rPr lang="fr-FR" dirty="0">
                <a:solidFill>
                  <a:srgbClr val="17375E"/>
                </a:solidFill>
                <a:latin typeface="Gill Sans" panose="020B0604020202020204"/>
                <a:ea typeface="Calibri" panose="020F0502020204030204" pitchFamily="34" charset="0"/>
                <a:cs typeface="Times New Roman" panose="02020603050405020304" pitchFamily="18" charset="0"/>
              </a:rPr>
              <a:t>dois m’occuper de mon mari / ma femme  </a:t>
            </a:r>
          </a:p>
          <a:p>
            <a:pPr marL="342900" indent="-342900" algn="just">
              <a:lnSpc>
                <a:spcPts val="1900"/>
              </a:lnSpc>
              <a:spcBef>
                <a:spcPts val="600"/>
              </a:spcBef>
              <a:spcAft>
                <a:spcPts val="600"/>
              </a:spcAft>
              <a:buFont typeface="+mj-lt"/>
              <a:buAutoNum type="alphaLcParenR"/>
            </a:pP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je </a:t>
            </a:r>
            <a:r>
              <a:rPr lang="fr-FR" dirty="0">
                <a:solidFill>
                  <a:srgbClr val="17375E"/>
                </a:solidFill>
                <a:latin typeface="Gill Sans" panose="020B0604020202020204"/>
                <a:ea typeface="Calibri" panose="020F0502020204030204" pitchFamily="34" charset="0"/>
                <a:cs typeface="Times New Roman" panose="02020603050405020304" pitchFamily="18" charset="0"/>
              </a:rPr>
              <a:t>dois m’occuper de mes enfants</a:t>
            </a:r>
          </a:p>
          <a:p>
            <a:pPr marL="342900" indent="-342900" algn="just">
              <a:lnSpc>
                <a:spcPts val="1900"/>
              </a:lnSpc>
              <a:spcBef>
                <a:spcPts val="600"/>
              </a:spcBef>
              <a:spcAft>
                <a:spcPts val="600"/>
              </a:spcAft>
              <a:buFont typeface="+mj-lt"/>
              <a:buAutoNum type="alphaLcParenR"/>
            </a:pP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mon </a:t>
            </a:r>
            <a:r>
              <a:rPr lang="fr-FR" dirty="0">
                <a:solidFill>
                  <a:srgbClr val="17375E"/>
                </a:solidFill>
                <a:latin typeface="Gill Sans" panose="020B0604020202020204"/>
                <a:ea typeface="Calibri" panose="020F0502020204030204" pitchFamily="34" charset="0"/>
                <a:cs typeface="Times New Roman" panose="02020603050405020304" pitchFamily="18" charset="0"/>
              </a:rPr>
              <a:t>niveau de niveau de salaire est insuffisant </a:t>
            </a:r>
          </a:p>
          <a:p>
            <a:pPr marL="342900" indent="-342900" algn="just">
              <a:lnSpc>
                <a:spcPts val="1900"/>
              </a:lnSpc>
              <a:spcBef>
                <a:spcPts val="600"/>
              </a:spcBef>
              <a:spcAft>
                <a:spcPts val="600"/>
              </a:spcAft>
              <a:buFont typeface="+mj-lt"/>
              <a:buAutoNum type="alphaLcParenR"/>
            </a:pP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j</a:t>
            </a: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e </a:t>
            </a:r>
            <a:r>
              <a:rPr lang="fr-FR" dirty="0">
                <a:solidFill>
                  <a:srgbClr val="17375E"/>
                </a:solidFill>
                <a:latin typeface="Gill Sans" panose="020B0604020202020204"/>
                <a:ea typeface="Calibri" panose="020F0502020204030204" pitchFamily="34" charset="0"/>
                <a:cs typeface="Times New Roman" panose="02020603050405020304" pitchFamily="18" charset="0"/>
              </a:rPr>
              <a:t>dois passer du temps à sur les tâches domestiques (ménage, courses, cuisine, </a:t>
            </a: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etc.) </a:t>
            </a:r>
            <a:endParaRPr lang="fr-FR" dirty="0">
              <a:solidFill>
                <a:srgbClr val="17375E"/>
              </a:solidFill>
              <a:latin typeface="Gill Sans" panose="020B0604020202020204"/>
              <a:ea typeface="Calibri" panose="020F0502020204030204" pitchFamily="34" charset="0"/>
              <a:cs typeface="Times New Roman" panose="02020603050405020304" pitchFamily="18" charset="0"/>
            </a:endParaRPr>
          </a:p>
          <a:p>
            <a:pPr marL="342900" indent="-342900" algn="just">
              <a:lnSpc>
                <a:spcPts val="1900"/>
              </a:lnSpc>
              <a:spcBef>
                <a:spcPts val="600"/>
              </a:spcBef>
              <a:spcAft>
                <a:spcPts val="600"/>
              </a:spcAft>
              <a:buFont typeface="+mj-lt"/>
              <a:buAutoNum type="alphaLcParenR"/>
            </a:pP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j’ai </a:t>
            </a:r>
            <a:r>
              <a:rPr lang="fr-FR" dirty="0">
                <a:solidFill>
                  <a:srgbClr val="17375E"/>
                </a:solidFill>
                <a:latin typeface="Gill Sans" panose="020B0604020202020204"/>
                <a:ea typeface="Calibri" panose="020F0502020204030204" pitchFamily="34" charset="0"/>
                <a:cs typeface="Times New Roman" panose="02020603050405020304" pitchFamily="18" charset="0"/>
              </a:rPr>
              <a:t>des horaires de travail irréguliers (je travaille le weekend, je travaille tard le soir)  </a:t>
            </a:r>
          </a:p>
          <a:p>
            <a:pPr marL="342900" indent="-342900" algn="just">
              <a:lnSpc>
                <a:spcPts val="1900"/>
              </a:lnSpc>
              <a:spcBef>
                <a:spcPts val="600"/>
              </a:spcBef>
              <a:spcAft>
                <a:spcPts val="600"/>
              </a:spcAft>
              <a:buFont typeface="+mj-lt"/>
              <a:buAutoNum type="alphaLcParenR"/>
            </a:pPr>
            <a:r>
              <a:rPr lang="fr-FR" dirty="0" smtClean="0">
                <a:solidFill>
                  <a:srgbClr val="17375E"/>
                </a:solidFill>
                <a:latin typeface="Gill Sans" panose="020B0604020202020204"/>
                <a:ea typeface="Calibri" panose="020F0502020204030204" pitchFamily="34" charset="0"/>
                <a:cs typeface="Times New Roman" panose="02020603050405020304" pitchFamily="18" charset="0"/>
              </a:rPr>
              <a:t>mon </a:t>
            </a:r>
            <a:r>
              <a:rPr lang="fr-FR" dirty="0">
                <a:solidFill>
                  <a:srgbClr val="17375E"/>
                </a:solidFill>
                <a:latin typeface="Gill Sans" panose="020B0604020202020204"/>
                <a:ea typeface="Calibri" panose="020F0502020204030204" pitchFamily="34" charset="0"/>
                <a:cs typeface="Times New Roman" panose="02020603050405020304" pitchFamily="18" charset="0"/>
              </a:rPr>
              <a:t>employeur est très exigeant et m’en demande beaucoup  </a:t>
            </a:r>
          </a:p>
        </p:txBody>
      </p:sp>
      <p:sp>
        <p:nvSpPr>
          <p:cNvPr id="8"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INTRODUCTION</a:t>
            </a:r>
            <a:endParaRPr lang="fr-FR" altLang="en-US" b="1" dirty="0">
              <a:solidFill>
                <a:srgbClr val="C2113A"/>
              </a:solidFill>
              <a:latin typeface="Gill Sans" panose="020B0604020202020204"/>
            </a:endParaRPr>
          </a:p>
        </p:txBody>
      </p:sp>
      <p:sp>
        <p:nvSpPr>
          <p:cNvPr id="9" name="ZoneTexte 8"/>
          <p:cNvSpPr txBox="1"/>
          <p:nvPr/>
        </p:nvSpPr>
        <p:spPr>
          <a:xfrm>
            <a:off x="4000500" y="6286499"/>
            <a:ext cx="1270000" cy="279400"/>
          </a:xfrm>
          <a:prstGeom prst="rect">
            <a:avLst/>
          </a:prstGeom>
          <a:noFill/>
        </p:spPr>
        <p:txBody>
          <a:bodyPr vert="horz" rtlCol="0">
            <a:spAutoFit/>
          </a:bodyPr>
          <a:lstStyle/>
          <a:p>
            <a:pPr algn="ctr"/>
            <a:fld id="{625BA77D-DF89-40BB-BBEB-6151D8E7C128}" type="slidenum">
              <a:rPr lang="fr-FR" sz="1200" smtClean="0">
                <a:latin typeface="Gill Sans" panose="020B0604020202020204"/>
              </a:rPr>
              <a:pPr algn="ctr"/>
              <a:t>6</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1598921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E591F3FB-F68E-400D-9740-2290858A5CD4}"/>
              </a:ext>
            </a:extLst>
          </p:cNvPr>
          <p:cNvSpPr/>
          <p:nvPr/>
        </p:nvSpPr>
        <p:spPr>
          <a:xfrm>
            <a:off x="400436" y="3190718"/>
            <a:ext cx="8343128" cy="769441"/>
          </a:xfrm>
          <a:prstGeom prst="rect">
            <a:avLst/>
          </a:prstGeom>
        </p:spPr>
        <p:txBody>
          <a:bodyPr wrap="square">
            <a:spAutoFit/>
          </a:bodyPr>
          <a:lstStyle/>
          <a:p>
            <a:pPr algn="r"/>
            <a:r>
              <a:rPr lang="fr-FR" sz="4400" b="1" dirty="0">
                <a:solidFill>
                  <a:srgbClr val="002060"/>
                </a:solidFill>
                <a:latin typeface="Gill Sans" panose="020B0604020202020204"/>
              </a:rPr>
              <a:t>Qu’est ce qu’un stéréotype? </a:t>
            </a:r>
          </a:p>
        </p:txBody>
      </p:sp>
      <p:pic>
        <p:nvPicPr>
          <p:cNvPr id="6" name="Image 5">
            <a:extLst>
              <a:ext uri="{FF2B5EF4-FFF2-40B4-BE49-F238E27FC236}">
                <a16:creationId xmlns="" xmlns:a16="http://schemas.microsoft.com/office/drawing/2014/main" id="{FE325A6D-09CD-42FB-9977-E228338A61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5836" y="704745"/>
            <a:ext cx="2952328" cy="2364215"/>
          </a:xfrm>
          <a:prstGeom prst="rect">
            <a:avLst/>
          </a:prstGeom>
        </p:spPr>
      </p:pic>
      <p:sp>
        <p:nvSpPr>
          <p:cNvPr id="7" name="Rectangle 6">
            <a:extLst>
              <a:ext uri="{FF2B5EF4-FFF2-40B4-BE49-F238E27FC236}">
                <a16:creationId xmlns="" xmlns:a16="http://schemas.microsoft.com/office/drawing/2014/main" id="{B568119E-D79A-489F-AB2C-F0CA7C5151B2}"/>
              </a:ext>
            </a:extLst>
          </p:cNvPr>
          <p:cNvSpPr/>
          <p:nvPr/>
        </p:nvSpPr>
        <p:spPr>
          <a:xfrm>
            <a:off x="400436" y="4275093"/>
            <a:ext cx="8343128" cy="954107"/>
          </a:xfrm>
          <a:prstGeom prst="rect">
            <a:avLst/>
          </a:prstGeom>
        </p:spPr>
        <p:txBody>
          <a:bodyPr wrap="square">
            <a:spAutoFit/>
          </a:bodyPr>
          <a:lstStyle/>
          <a:p>
            <a:pPr algn="ctr"/>
            <a:r>
              <a:rPr lang="fr-FR" sz="2800" dirty="0">
                <a:solidFill>
                  <a:schemeClr val="accent1"/>
                </a:solidFill>
                <a:latin typeface="Gill Sans" panose="020B0604020202020204"/>
              </a:rPr>
              <a:t>Réfléchissez en binôme à une définition, puis partagez-la avec le reste du groupe.  </a:t>
            </a:r>
          </a:p>
        </p:txBody>
      </p:sp>
      <p:sp>
        <p:nvSpPr>
          <p:cNvPr id="8"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QU’EST-CE QU’UN STÉRÉOTYPE ?</a:t>
            </a:r>
            <a:endParaRPr lang="fr-FR" altLang="en-US" b="1" dirty="0">
              <a:solidFill>
                <a:srgbClr val="C2113A"/>
              </a:solidFill>
              <a:latin typeface="Gill Sans" panose="020B0604020202020204"/>
            </a:endParaRPr>
          </a:p>
        </p:txBody>
      </p:sp>
      <p:sp>
        <p:nvSpPr>
          <p:cNvPr id="3" name="ZoneTexte 2"/>
          <p:cNvSpPr txBox="1"/>
          <p:nvPr/>
        </p:nvSpPr>
        <p:spPr>
          <a:xfrm>
            <a:off x="4000500" y="6286499"/>
            <a:ext cx="1270000" cy="279400"/>
          </a:xfrm>
          <a:prstGeom prst="rect">
            <a:avLst/>
          </a:prstGeom>
          <a:noFill/>
        </p:spPr>
        <p:txBody>
          <a:bodyPr vert="horz" rtlCol="0">
            <a:spAutoFit/>
          </a:bodyPr>
          <a:lstStyle/>
          <a:p>
            <a:pPr algn="ctr"/>
            <a:fld id="{CE09C03D-AAD9-48F0-9FE5-2FB5E0D3D200}" type="slidenum">
              <a:rPr lang="fr-FR" sz="1200" smtClean="0">
                <a:latin typeface="Gill Sans" panose="020B0604020202020204"/>
              </a:rPr>
              <a:pPr algn="ctr"/>
              <a:t>7</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2685522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225" y="958850"/>
            <a:ext cx="8534400" cy="4411464"/>
          </a:xfrm>
          <a:prstGeom prst="rect">
            <a:avLst/>
          </a:prstGeom>
          <a:solidFill>
            <a:srgbClr val="FFFFFF"/>
          </a:solidFill>
          <a:ln/>
        </p:spPr>
        <p:txBody>
          <a:bodyPr wrap="square" lIns="0" tIns="0" rIns="0" bIns="0">
            <a:spAutoFit/>
          </a:bodyPr>
          <a:lstStyle/>
          <a:p>
            <a:pPr algn="just">
              <a:lnSpc>
                <a:spcPts val="2000"/>
              </a:lnSpc>
              <a:spcBef>
                <a:spcPts val="1200"/>
              </a:spcBef>
              <a:spcAft>
                <a:spcPts val="1200"/>
              </a:spcAft>
            </a:pPr>
            <a:r>
              <a:rPr lang="fr-FR" sz="2000" b="1" dirty="0" smtClean="0">
                <a:solidFill>
                  <a:srgbClr val="17375E"/>
                </a:solidFill>
                <a:latin typeface="Gill Sans" panose="020B0604020202020204"/>
              </a:rPr>
              <a:t>Définition :</a:t>
            </a:r>
          </a:p>
          <a:p>
            <a:pPr algn="just">
              <a:lnSpc>
                <a:spcPts val="2000"/>
              </a:lnSpc>
              <a:spcBef>
                <a:spcPts val="1200"/>
              </a:spcBef>
              <a:spcAft>
                <a:spcPts val="1200"/>
              </a:spcAft>
            </a:pPr>
            <a:r>
              <a:rPr lang="fr-FR" sz="2000" dirty="0" smtClean="0">
                <a:solidFill>
                  <a:srgbClr val="17375E"/>
                </a:solidFill>
                <a:latin typeface="Gill Sans" panose="020B0604020202020204"/>
              </a:rPr>
              <a:t>Idée</a:t>
            </a:r>
            <a:r>
              <a:rPr lang="fr-FR" sz="2000" dirty="0">
                <a:solidFill>
                  <a:srgbClr val="17375E"/>
                </a:solidFill>
                <a:latin typeface="Gill Sans" panose="020B0604020202020204"/>
              </a:rPr>
              <a:t>, opinion toute faite, acceptée sans réflexion et répétée sans avoir été soumise à un examen critique, par une personne ou un groupe, et qui détermine, à un degré plus ou moins élevé, ses manières de penser, de sentir et d'agir.</a:t>
            </a:r>
          </a:p>
          <a:p>
            <a:pPr algn="just">
              <a:lnSpc>
                <a:spcPts val="2000"/>
              </a:lnSpc>
              <a:spcBef>
                <a:spcPts val="1200"/>
              </a:spcBef>
              <a:spcAft>
                <a:spcPts val="1200"/>
              </a:spcAft>
            </a:pPr>
            <a:r>
              <a:rPr lang="fr-FR" sz="2000" b="1" dirty="0">
                <a:solidFill>
                  <a:srgbClr val="17375E"/>
                </a:solidFill>
                <a:latin typeface="Gill Sans" panose="020B0604020202020204"/>
              </a:rPr>
              <a:t>Exemples :  </a:t>
            </a:r>
          </a:p>
          <a:p>
            <a:pPr algn="just">
              <a:lnSpc>
                <a:spcPts val="2000"/>
              </a:lnSpc>
              <a:spcBef>
                <a:spcPts val="1200"/>
              </a:spcBef>
              <a:spcAft>
                <a:spcPts val="1200"/>
              </a:spcAft>
            </a:pPr>
            <a:endParaRPr lang="fr-FR" sz="2000" dirty="0">
              <a:solidFill>
                <a:srgbClr val="17375E"/>
              </a:solidFill>
              <a:latin typeface="Gill Sans" panose="020B0604020202020204"/>
            </a:endParaRPr>
          </a:p>
          <a:p>
            <a:pPr algn="just">
              <a:lnSpc>
                <a:spcPts val="2000"/>
              </a:lnSpc>
              <a:spcBef>
                <a:spcPts val="1200"/>
              </a:spcBef>
              <a:spcAft>
                <a:spcPts val="1200"/>
              </a:spcAft>
            </a:pPr>
            <a:endParaRPr lang="fr-FR" sz="2000" dirty="0">
              <a:solidFill>
                <a:srgbClr val="17375E"/>
              </a:solidFill>
              <a:latin typeface="Gill Sans" panose="020B0604020202020204"/>
            </a:endParaRPr>
          </a:p>
          <a:p>
            <a:pPr algn="just">
              <a:lnSpc>
                <a:spcPts val="2000"/>
              </a:lnSpc>
              <a:spcBef>
                <a:spcPts val="1200"/>
              </a:spcBef>
              <a:spcAft>
                <a:spcPts val="1200"/>
              </a:spcAft>
            </a:pPr>
            <a:endParaRPr lang="fr-FR" sz="2000" dirty="0">
              <a:solidFill>
                <a:srgbClr val="17375E"/>
              </a:solidFill>
              <a:latin typeface="Gill Sans" panose="020B0604020202020204"/>
            </a:endParaRPr>
          </a:p>
          <a:p>
            <a:pPr algn="just">
              <a:lnSpc>
                <a:spcPts val="2000"/>
              </a:lnSpc>
              <a:spcBef>
                <a:spcPts val="1200"/>
              </a:spcBef>
              <a:spcAft>
                <a:spcPts val="1200"/>
              </a:spcAft>
            </a:pPr>
            <a:endParaRPr lang="fr-FR" sz="2000" dirty="0">
              <a:solidFill>
                <a:srgbClr val="17375E"/>
              </a:solidFill>
              <a:latin typeface="Gill Sans" panose="020B0604020202020204"/>
            </a:endParaRPr>
          </a:p>
        </p:txBody>
      </p:sp>
      <p:pic>
        <p:nvPicPr>
          <p:cNvPr id="5" name="Image 4">
            <a:extLst>
              <a:ext uri="{FF2B5EF4-FFF2-40B4-BE49-F238E27FC236}">
                <a16:creationId xmlns="" xmlns:a16="http://schemas.microsoft.com/office/drawing/2014/main" id="{0B61C27A-1559-4377-AAD0-A938C0C37D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865057"/>
            <a:ext cx="1800200" cy="1450398"/>
          </a:xfrm>
          <a:prstGeom prst="rect">
            <a:avLst/>
          </a:prstGeom>
        </p:spPr>
      </p:pic>
      <p:sp>
        <p:nvSpPr>
          <p:cNvPr id="6" name="Est égal à 5">
            <a:extLst>
              <a:ext uri="{FF2B5EF4-FFF2-40B4-BE49-F238E27FC236}">
                <a16:creationId xmlns="" xmlns:a16="http://schemas.microsoft.com/office/drawing/2014/main" id="{99812E30-7A6C-44AA-BD0C-5CBEECB4D7C7}"/>
              </a:ext>
            </a:extLst>
          </p:cNvPr>
          <p:cNvSpPr/>
          <p:nvPr/>
        </p:nvSpPr>
        <p:spPr>
          <a:xfrm>
            <a:off x="2195736" y="4350134"/>
            <a:ext cx="792088" cy="48024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10" name="Image 9">
            <a:extLst>
              <a:ext uri="{FF2B5EF4-FFF2-40B4-BE49-F238E27FC236}">
                <a16:creationId xmlns="" xmlns:a16="http://schemas.microsoft.com/office/drawing/2014/main" id="{911AB698-6BE8-4A8B-AD97-D10E6F63257A}"/>
              </a:ext>
            </a:extLst>
          </p:cNvPr>
          <p:cNvPicPr>
            <a:picLocks noChangeAspect="1"/>
          </p:cNvPicPr>
          <p:nvPr/>
        </p:nvPicPr>
        <p:blipFill rotWithShape="1">
          <a:blip r:embed="rId3">
            <a:extLst>
              <a:ext uri="{28A0092B-C50C-407E-A947-70E740481C1C}">
                <a14:useLocalDpi xmlns:a14="http://schemas.microsoft.com/office/drawing/2010/main" val="0"/>
              </a:ext>
            </a:extLst>
          </a:blip>
          <a:srcRect l="27746" r="27746"/>
          <a:stretch/>
        </p:blipFill>
        <p:spPr>
          <a:xfrm>
            <a:off x="3180824" y="3784808"/>
            <a:ext cx="887120" cy="1588408"/>
          </a:xfrm>
          <a:prstGeom prst="rect">
            <a:avLst/>
          </a:prstGeom>
        </p:spPr>
      </p:pic>
      <p:pic>
        <p:nvPicPr>
          <p:cNvPr id="11" name="Image 10">
            <a:extLst>
              <a:ext uri="{FF2B5EF4-FFF2-40B4-BE49-F238E27FC236}">
                <a16:creationId xmlns="" xmlns:a16="http://schemas.microsoft.com/office/drawing/2014/main" id="{F79808A3-610F-4B6B-9242-136F367623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01203" y="3965543"/>
            <a:ext cx="2431037" cy="1626585"/>
          </a:xfrm>
          <a:prstGeom prst="rect">
            <a:avLst/>
          </a:prstGeom>
        </p:spPr>
      </p:pic>
      <p:sp>
        <p:nvSpPr>
          <p:cNvPr id="12" name="Est égal à 11">
            <a:extLst>
              <a:ext uri="{FF2B5EF4-FFF2-40B4-BE49-F238E27FC236}">
                <a16:creationId xmlns="" xmlns:a16="http://schemas.microsoft.com/office/drawing/2014/main" id="{474B2141-2087-4518-9743-174A878D501A}"/>
              </a:ext>
            </a:extLst>
          </p:cNvPr>
          <p:cNvSpPr/>
          <p:nvPr/>
        </p:nvSpPr>
        <p:spPr>
          <a:xfrm>
            <a:off x="6817229" y="4412426"/>
            <a:ext cx="792088" cy="48024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p:txBody>
      </p:sp>
      <p:pic>
        <p:nvPicPr>
          <p:cNvPr id="14" name="Image 13">
            <a:extLst>
              <a:ext uri="{FF2B5EF4-FFF2-40B4-BE49-F238E27FC236}">
                <a16:creationId xmlns="" xmlns:a16="http://schemas.microsoft.com/office/drawing/2014/main" id="{859654A5-C050-4F21-9709-1B3AB2AAF91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7497" y="3912479"/>
            <a:ext cx="1402976" cy="1402976"/>
          </a:xfrm>
          <a:prstGeom prst="rect">
            <a:avLst/>
          </a:prstGeom>
        </p:spPr>
      </p:pic>
      <p:sp>
        <p:nvSpPr>
          <p:cNvPr id="15" name="Titre 15"/>
          <p:cNvSpPr txBox="1">
            <a:spLocks/>
          </p:cNvSpPr>
          <p:nvPr/>
        </p:nvSpPr>
        <p:spPr bwMode="auto">
          <a:xfrm>
            <a:off x="304800" y="266513"/>
            <a:ext cx="8534400" cy="69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FR" altLang="en-US" b="1" dirty="0" smtClean="0">
                <a:solidFill>
                  <a:srgbClr val="C2113A"/>
                </a:solidFill>
                <a:latin typeface="Gill Sans" panose="020B0604020202020204"/>
              </a:rPr>
              <a:t>QU’EST-CE QU’UN STÉRÉOTYPE ?</a:t>
            </a:r>
            <a:endParaRPr lang="fr-FR" altLang="en-US" b="1" dirty="0">
              <a:solidFill>
                <a:srgbClr val="C2113A"/>
              </a:solidFill>
              <a:latin typeface="Gill Sans" panose="020B0604020202020204"/>
            </a:endParaRPr>
          </a:p>
        </p:txBody>
      </p:sp>
      <p:sp>
        <p:nvSpPr>
          <p:cNvPr id="7" name="ZoneTexte 6"/>
          <p:cNvSpPr txBox="1"/>
          <p:nvPr/>
        </p:nvSpPr>
        <p:spPr>
          <a:xfrm>
            <a:off x="4000500" y="6286499"/>
            <a:ext cx="1270000" cy="279400"/>
          </a:xfrm>
          <a:prstGeom prst="rect">
            <a:avLst/>
          </a:prstGeom>
          <a:noFill/>
        </p:spPr>
        <p:txBody>
          <a:bodyPr vert="horz" rtlCol="0">
            <a:spAutoFit/>
          </a:bodyPr>
          <a:lstStyle/>
          <a:p>
            <a:pPr algn="ctr"/>
            <a:fld id="{FE42A3DE-9221-4513-8CEA-BD9A2B08E7C4}" type="slidenum">
              <a:rPr lang="fr-FR" sz="1200" smtClean="0">
                <a:latin typeface="Gill Sans" panose="020B0604020202020204"/>
              </a:rPr>
              <a:pPr algn="ctr"/>
              <a:t>8</a:t>
            </a:fld>
            <a:r>
              <a:rPr lang="fr-FR" sz="1200" smtClean="0">
                <a:latin typeface="Gill Sans" panose="020B0604020202020204"/>
              </a:rPr>
              <a:t> / 26</a:t>
            </a:r>
            <a:endParaRPr lang="fr-FR" sz="1200">
              <a:latin typeface="Gill Sans" panose="020B0604020202020204"/>
            </a:endParaRPr>
          </a:p>
        </p:txBody>
      </p:sp>
    </p:spTree>
    <p:extLst>
      <p:ext uri="{BB962C8B-B14F-4D97-AF65-F5344CB8AC3E}">
        <p14:creationId xmlns:p14="http://schemas.microsoft.com/office/powerpoint/2010/main" val="95861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SPoFynZvSXmg0VxlUlP5Ag"/>
</p:tagLst>
</file>

<file path=ppt/theme/theme1.xml><?xml version="1.0" encoding="utf-8"?>
<a:theme xmlns:a="http://schemas.openxmlformats.org/drawingml/2006/main" name="T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8875</TotalTime>
  <Words>2049</Words>
  <Application>Microsoft Office PowerPoint</Application>
  <PresentationFormat>Affichage à l'écran (4:3)</PresentationFormat>
  <Paragraphs>261</Paragraphs>
  <Slides>26</Slides>
  <Notes>19</Notes>
  <HiddenSlides>0</HiddenSlides>
  <MMClips>0</MMClips>
  <ScaleCrop>false</ScaleCrop>
  <HeadingPairs>
    <vt:vector size="8" baseType="variant">
      <vt:variant>
        <vt:lpstr>Polices utilisées</vt:lpstr>
      </vt:variant>
      <vt:variant>
        <vt:i4>8</vt:i4>
      </vt:variant>
      <vt:variant>
        <vt:lpstr>Thème</vt:lpstr>
      </vt:variant>
      <vt:variant>
        <vt:i4>2</vt:i4>
      </vt:variant>
      <vt:variant>
        <vt:lpstr>Serveurs OLE incorporés</vt:lpstr>
      </vt:variant>
      <vt:variant>
        <vt:i4>1</vt:i4>
      </vt:variant>
      <vt:variant>
        <vt:lpstr>Titres des diapositives</vt:lpstr>
      </vt:variant>
      <vt:variant>
        <vt:i4>26</vt:i4>
      </vt:variant>
    </vt:vector>
  </HeadingPairs>
  <TitlesOfParts>
    <vt:vector size="37" baseType="lpstr">
      <vt:lpstr>MS PGothic</vt:lpstr>
      <vt:lpstr>MS PGothic</vt:lpstr>
      <vt:lpstr>Arial</vt:lpstr>
      <vt:lpstr>Calibri</vt:lpstr>
      <vt:lpstr>Constantia</vt:lpstr>
      <vt:lpstr>Gill Sans</vt:lpstr>
      <vt:lpstr>Gill Sans MT</vt:lpstr>
      <vt:lpstr>Times New Roman</vt:lpstr>
      <vt:lpstr>T1</vt:lpstr>
      <vt:lpstr>C1</vt:lpstr>
      <vt:lpstr>Diapositive think-cell</vt:lpstr>
      <vt:lpstr>CONCILIER VIE PROFESSIONNELLE ET VIE PRIVÉE : HOMMES, FEMMES, TOUS ÉGAUX?  ATELIER DE RÉFLEXION ET DE SENSIBILISATION SUR LES STÉRÉOTYPES ET LES RÔLES MASCULINS ET FÉMININS DANS LA SOCIÉTÉ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0</dc:title>
  <dc:creator>el-hassan</dc:creator>
  <cp:lastModifiedBy>SD</cp:lastModifiedBy>
  <cp:revision>152</cp:revision>
  <cp:lastPrinted>2018-03-04T12:34:28Z</cp:lastPrinted>
  <dcterms:created xsi:type="dcterms:W3CDTF">2017-11-15T20:05:16Z</dcterms:created>
  <dcterms:modified xsi:type="dcterms:W3CDTF">2019-06-19T15:56:43Z</dcterms:modified>
</cp:coreProperties>
</file>